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5"/>
  </p:notesMasterIdLst>
  <p:sldIdLst>
    <p:sldId id="256" r:id="rId2"/>
    <p:sldId id="257" r:id="rId3"/>
    <p:sldId id="258" r:id="rId4"/>
    <p:sldId id="292" r:id="rId5"/>
    <p:sldId id="280" r:id="rId6"/>
    <p:sldId id="259" r:id="rId7"/>
    <p:sldId id="263" r:id="rId8"/>
    <p:sldId id="268" r:id="rId9"/>
    <p:sldId id="266" r:id="rId10"/>
    <p:sldId id="260" r:id="rId11"/>
    <p:sldId id="261" r:id="rId12"/>
    <p:sldId id="262" r:id="rId13"/>
    <p:sldId id="281" r:id="rId14"/>
    <p:sldId id="273" r:id="rId15"/>
    <p:sldId id="282" r:id="rId16"/>
    <p:sldId id="284" r:id="rId17"/>
    <p:sldId id="270" r:id="rId18"/>
    <p:sldId id="278" r:id="rId19"/>
    <p:sldId id="296" r:id="rId20"/>
    <p:sldId id="294" r:id="rId21"/>
    <p:sldId id="287" r:id="rId22"/>
    <p:sldId id="275" r:id="rId23"/>
    <p:sldId id="277" r:id="rId24"/>
    <p:sldId id="291" r:id="rId25"/>
    <p:sldId id="276" r:id="rId26"/>
    <p:sldId id="293" r:id="rId27"/>
    <p:sldId id="288" r:id="rId28"/>
    <p:sldId id="283" r:id="rId29"/>
    <p:sldId id="289" r:id="rId30"/>
    <p:sldId id="285" r:id="rId31"/>
    <p:sldId id="290" r:id="rId32"/>
    <p:sldId id="286" r:id="rId33"/>
    <p:sldId id="295"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016" autoAdjust="0"/>
    <p:restoredTop sz="94660"/>
  </p:normalViewPr>
  <p:slideViewPr>
    <p:cSldViewPr snapToGrid="0">
      <p:cViewPr varScale="1">
        <p:scale>
          <a:sx n="90" d="100"/>
          <a:sy n="90" d="100"/>
        </p:scale>
        <p:origin x="168"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diagrams/_rels/data2.xml.rels><?xml version="1.0" encoding="UTF-8" standalone="yes"?>
<Relationships xmlns="http://schemas.openxmlformats.org/package/2006/relationships"><Relationship Id="rId1" Type="http://schemas.openxmlformats.org/officeDocument/2006/relationships/hyperlink" Target="file:///C:\GitHub\TechCamp\resources\Anatomy_of_a_Data_Team_Different_Data_Roles.pdf" TargetMode="External"/></Relationships>
</file>

<file path=ppt/diagrams/_rels/drawing2.xml.rels><?xml version="1.0" encoding="UTF-8" standalone="yes"?>
<Relationships xmlns="http://schemas.openxmlformats.org/package/2006/relationships"><Relationship Id="rId1" Type="http://schemas.openxmlformats.org/officeDocument/2006/relationships/hyperlink" Target="file:///C:\GitHub\TechCamp\resources\Anatomy_of_a_Data_Team_Different_Data_Roles.pdf" TargetMode="External"/></Relationships>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2224E18-AA7B-4C46-AF05-0840E7C60648}" type="doc">
      <dgm:prSet loTypeId="urn:microsoft.com/office/officeart/2005/8/layout/vList5" loCatId="list" qsTypeId="urn:microsoft.com/office/officeart/2005/8/quickstyle/simple4" qsCatId="simple" csTypeId="urn:microsoft.com/office/officeart/2005/8/colors/accent3_2" csCatId="accent3" phldr="1"/>
      <dgm:spPr/>
      <dgm:t>
        <a:bodyPr/>
        <a:lstStyle/>
        <a:p>
          <a:endParaRPr lang="en-US"/>
        </a:p>
      </dgm:t>
    </dgm:pt>
    <dgm:pt modelId="{F4DA04D5-31E8-4B11-8463-7F8479ACA50B}">
      <dgm:prSet/>
      <dgm:spPr/>
      <dgm:t>
        <a:bodyPr/>
        <a:lstStyle/>
        <a:p>
          <a:r>
            <a:rPr lang="en-US" dirty="0"/>
            <a:t>What brings you to Tech Camp?</a:t>
          </a:r>
        </a:p>
      </dgm:t>
    </dgm:pt>
    <dgm:pt modelId="{749E1A84-52B7-4032-BBEF-6BFFD01C41B6}" type="parTrans" cxnId="{5FB8CB3F-314C-4C6A-ADED-990C249BE165}">
      <dgm:prSet/>
      <dgm:spPr/>
      <dgm:t>
        <a:bodyPr/>
        <a:lstStyle/>
        <a:p>
          <a:endParaRPr lang="en-US"/>
        </a:p>
      </dgm:t>
    </dgm:pt>
    <dgm:pt modelId="{9F353D7D-DDF8-45BA-835C-42E3F3BD9469}" type="sibTrans" cxnId="{5FB8CB3F-314C-4C6A-ADED-990C249BE165}">
      <dgm:prSet/>
      <dgm:spPr/>
      <dgm:t>
        <a:bodyPr/>
        <a:lstStyle/>
        <a:p>
          <a:endParaRPr lang="en-US"/>
        </a:p>
      </dgm:t>
    </dgm:pt>
    <dgm:pt modelId="{6CBD64AD-5982-4C3B-BF47-3CAA83EE4C9F}">
      <dgm:prSet/>
      <dgm:spPr/>
      <dgm:t>
        <a:bodyPr/>
        <a:lstStyle/>
        <a:p>
          <a:r>
            <a:rPr lang="en-US" dirty="0"/>
            <a:t>What are you hoping to learn in this class?</a:t>
          </a:r>
        </a:p>
      </dgm:t>
    </dgm:pt>
    <dgm:pt modelId="{0E64F07D-1547-4B04-89BB-DE36AFFD08DC}" type="parTrans" cxnId="{3342EA8E-0E87-41C4-988A-C2540A50D890}">
      <dgm:prSet/>
      <dgm:spPr/>
      <dgm:t>
        <a:bodyPr/>
        <a:lstStyle/>
        <a:p>
          <a:endParaRPr lang="en-US"/>
        </a:p>
      </dgm:t>
    </dgm:pt>
    <dgm:pt modelId="{1D4516CE-D7C7-4060-82AA-A725B789DC95}" type="sibTrans" cxnId="{3342EA8E-0E87-41C4-988A-C2540A50D890}">
      <dgm:prSet/>
      <dgm:spPr/>
      <dgm:t>
        <a:bodyPr/>
        <a:lstStyle/>
        <a:p>
          <a:endParaRPr lang="en-US"/>
        </a:p>
      </dgm:t>
    </dgm:pt>
    <dgm:pt modelId="{38C318F6-5448-4900-894F-8BA9C239A4E4}">
      <dgm:prSet/>
      <dgm:spPr/>
      <dgm:t>
        <a:bodyPr/>
        <a:lstStyle/>
        <a:p>
          <a:r>
            <a:rPr lang="en-US" dirty="0"/>
            <a:t>What do you know, or think you know, already about Python and/or data visualization?</a:t>
          </a:r>
        </a:p>
      </dgm:t>
    </dgm:pt>
    <dgm:pt modelId="{8E054974-10EA-4BE6-BBA3-55493AC0C9F5}" type="parTrans" cxnId="{0CE555F3-7CFA-4D57-84F3-FDB140D0C8D8}">
      <dgm:prSet/>
      <dgm:spPr/>
      <dgm:t>
        <a:bodyPr/>
        <a:lstStyle/>
        <a:p>
          <a:endParaRPr lang="en-US"/>
        </a:p>
      </dgm:t>
    </dgm:pt>
    <dgm:pt modelId="{F94CD7DA-F8D3-450D-8E98-DD2ECDFCADB1}" type="sibTrans" cxnId="{0CE555F3-7CFA-4D57-84F3-FDB140D0C8D8}">
      <dgm:prSet/>
      <dgm:spPr/>
      <dgm:t>
        <a:bodyPr/>
        <a:lstStyle/>
        <a:p>
          <a:endParaRPr lang="en-US"/>
        </a:p>
      </dgm:t>
    </dgm:pt>
    <dgm:pt modelId="{660A8D0D-82A9-41D8-8CF9-481F227C38A7}" type="pres">
      <dgm:prSet presAssocID="{B2224E18-AA7B-4C46-AF05-0840E7C60648}" presName="Name0" presStyleCnt="0">
        <dgm:presLayoutVars>
          <dgm:dir/>
          <dgm:animLvl val="lvl"/>
          <dgm:resizeHandles val="exact"/>
        </dgm:presLayoutVars>
      </dgm:prSet>
      <dgm:spPr/>
    </dgm:pt>
    <dgm:pt modelId="{30A84F6A-A9D2-47FC-A5F7-228A0BEA3D9D}" type="pres">
      <dgm:prSet presAssocID="{F4DA04D5-31E8-4B11-8463-7F8479ACA50B}" presName="linNode" presStyleCnt="0"/>
      <dgm:spPr/>
    </dgm:pt>
    <dgm:pt modelId="{1760C80B-90F6-40C1-9BA4-3CBFCC5671D3}" type="pres">
      <dgm:prSet presAssocID="{F4DA04D5-31E8-4B11-8463-7F8479ACA50B}" presName="parentText" presStyleLbl="node1" presStyleIdx="0" presStyleCnt="3" custScaleX="138218">
        <dgm:presLayoutVars>
          <dgm:chMax val="1"/>
          <dgm:bulletEnabled val="1"/>
        </dgm:presLayoutVars>
      </dgm:prSet>
      <dgm:spPr/>
    </dgm:pt>
    <dgm:pt modelId="{F50F4D29-7DF8-4FF0-B391-4E08F492B370}" type="pres">
      <dgm:prSet presAssocID="{9F353D7D-DDF8-45BA-835C-42E3F3BD9469}" presName="sp" presStyleCnt="0"/>
      <dgm:spPr/>
    </dgm:pt>
    <dgm:pt modelId="{AC3BAC27-1D77-4B52-BE05-E6263303474D}" type="pres">
      <dgm:prSet presAssocID="{6CBD64AD-5982-4C3B-BF47-3CAA83EE4C9F}" presName="linNode" presStyleCnt="0"/>
      <dgm:spPr/>
    </dgm:pt>
    <dgm:pt modelId="{6C89856F-552A-4F5E-8E57-5804927CE98F}" type="pres">
      <dgm:prSet presAssocID="{6CBD64AD-5982-4C3B-BF47-3CAA83EE4C9F}" presName="parentText" presStyleLbl="node1" presStyleIdx="1" presStyleCnt="3" custScaleX="138176">
        <dgm:presLayoutVars>
          <dgm:chMax val="1"/>
          <dgm:bulletEnabled val="1"/>
        </dgm:presLayoutVars>
      </dgm:prSet>
      <dgm:spPr/>
    </dgm:pt>
    <dgm:pt modelId="{D6ECE449-AA77-43EB-B8B3-81004C6CCA16}" type="pres">
      <dgm:prSet presAssocID="{1D4516CE-D7C7-4060-82AA-A725B789DC95}" presName="sp" presStyleCnt="0"/>
      <dgm:spPr/>
    </dgm:pt>
    <dgm:pt modelId="{8993B2D7-4464-4FDF-8560-E7D5140E78B3}" type="pres">
      <dgm:prSet presAssocID="{38C318F6-5448-4900-894F-8BA9C239A4E4}" presName="linNode" presStyleCnt="0"/>
      <dgm:spPr/>
    </dgm:pt>
    <dgm:pt modelId="{989D5816-A2CB-46CA-913E-B08D4243B40A}" type="pres">
      <dgm:prSet presAssocID="{38C318F6-5448-4900-894F-8BA9C239A4E4}" presName="parentText" presStyleLbl="node1" presStyleIdx="2" presStyleCnt="3" custScaleX="138176">
        <dgm:presLayoutVars>
          <dgm:chMax val="1"/>
          <dgm:bulletEnabled val="1"/>
        </dgm:presLayoutVars>
      </dgm:prSet>
      <dgm:spPr/>
    </dgm:pt>
  </dgm:ptLst>
  <dgm:cxnLst>
    <dgm:cxn modelId="{D9794E23-5238-4DB1-ABE6-A6EF2CD6EAC9}" type="presOf" srcId="{38C318F6-5448-4900-894F-8BA9C239A4E4}" destId="{989D5816-A2CB-46CA-913E-B08D4243B40A}" srcOrd="0" destOrd="0" presId="urn:microsoft.com/office/officeart/2005/8/layout/vList5"/>
    <dgm:cxn modelId="{5FB8CB3F-314C-4C6A-ADED-990C249BE165}" srcId="{B2224E18-AA7B-4C46-AF05-0840E7C60648}" destId="{F4DA04D5-31E8-4B11-8463-7F8479ACA50B}" srcOrd="0" destOrd="0" parTransId="{749E1A84-52B7-4032-BBEF-6BFFD01C41B6}" sibTransId="{9F353D7D-DDF8-45BA-835C-42E3F3BD9469}"/>
    <dgm:cxn modelId="{F01BDA66-9223-41B1-A107-A19B24A47183}" type="presOf" srcId="{B2224E18-AA7B-4C46-AF05-0840E7C60648}" destId="{660A8D0D-82A9-41D8-8CF9-481F227C38A7}" srcOrd="0" destOrd="0" presId="urn:microsoft.com/office/officeart/2005/8/layout/vList5"/>
    <dgm:cxn modelId="{3342EA8E-0E87-41C4-988A-C2540A50D890}" srcId="{B2224E18-AA7B-4C46-AF05-0840E7C60648}" destId="{6CBD64AD-5982-4C3B-BF47-3CAA83EE4C9F}" srcOrd="1" destOrd="0" parTransId="{0E64F07D-1547-4B04-89BB-DE36AFFD08DC}" sibTransId="{1D4516CE-D7C7-4060-82AA-A725B789DC95}"/>
    <dgm:cxn modelId="{47F9BEDD-50E3-438A-9B49-2807F188514A}" type="presOf" srcId="{F4DA04D5-31E8-4B11-8463-7F8479ACA50B}" destId="{1760C80B-90F6-40C1-9BA4-3CBFCC5671D3}" srcOrd="0" destOrd="0" presId="urn:microsoft.com/office/officeart/2005/8/layout/vList5"/>
    <dgm:cxn modelId="{0CE555F3-7CFA-4D57-84F3-FDB140D0C8D8}" srcId="{B2224E18-AA7B-4C46-AF05-0840E7C60648}" destId="{38C318F6-5448-4900-894F-8BA9C239A4E4}" srcOrd="2" destOrd="0" parTransId="{8E054974-10EA-4BE6-BBA3-55493AC0C9F5}" sibTransId="{F94CD7DA-F8D3-450D-8E98-DD2ECDFCADB1}"/>
    <dgm:cxn modelId="{F95E16F6-E7FC-4C33-B52A-B54727F28E7E}" type="presOf" srcId="{6CBD64AD-5982-4C3B-BF47-3CAA83EE4C9F}" destId="{6C89856F-552A-4F5E-8E57-5804927CE98F}" srcOrd="0" destOrd="0" presId="urn:microsoft.com/office/officeart/2005/8/layout/vList5"/>
    <dgm:cxn modelId="{AE7FA89E-CBAC-4901-8E26-03DCAD256B17}" type="presParOf" srcId="{660A8D0D-82A9-41D8-8CF9-481F227C38A7}" destId="{30A84F6A-A9D2-47FC-A5F7-228A0BEA3D9D}" srcOrd="0" destOrd="0" presId="urn:microsoft.com/office/officeart/2005/8/layout/vList5"/>
    <dgm:cxn modelId="{CC500F21-D157-4CA1-8A41-684B3467373D}" type="presParOf" srcId="{30A84F6A-A9D2-47FC-A5F7-228A0BEA3D9D}" destId="{1760C80B-90F6-40C1-9BA4-3CBFCC5671D3}" srcOrd="0" destOrd="0" presId="urn:microsoft.com/office/officeart/2005/8/layout/vList5"/>
    <dgm:cxn modelId="{451DA60F-0F44-4463-A778-6E72CFF74AA6}" type="presParOf" srcId="{660A8D0D-82A9-41D8-8CF9-481F227C38A7}" destId="{F50F4D29-7DF8-4FF0-B391-4E08F492B370}" srcOrd="1" destOrd="0" presId="urn:microsoft.com/office/officeart/2005/8/layout/vList5"/>
    <dgm:cxn modelId="{F5A98792-D237-4BF1-B7DC-EE8050842D91}" type="presParOf" srcId="{660A8D0D-82A9-41D8-8CF9-481F227C38A7}" destId="{AC3BAC27-1D77-4B52-BE05-E6263303474D}" srcOrd="2" destOrd="0" presId="urn:microsoft.com/office/officeart/2005/8/layout/vList5"/>
    <dgm:cxn modelId="{2F8FBC66-1ADE-4F94-9636-8ACE8733784A}" type="presParOf" srcId="{AC3BAC27-1D77-4B52-BE05-E6263303474D}" destId="{6C89856F-552A-4F5E-8E57-5804927CE98F}" srcOrd="0" destOrd="0" presId="urn:microsoft.com/office/officeart/2005/8/layout/vList5"/>
    <dgm:cxn modelId="{D1393986-F938-4408-8274-0EFEA5639D19}" type="presParOf" srcId="{660A8D0D-82A9-41D8-8CF9-481F227C38A7}" destId="{D6ECE449-AA77-43EB-B8B3-81004C6CCA16}" srcOrd="3" destOrd="0" presId="urn:microsoft.com/office/officeart/2005/8/layout/vList5"/>
    <dgm:cxn modelId="{008E53A6-85F5-4DBB-93EF-D5BFB9C0FD68}" type="presParOf" srcId="{660A8D0D-82A9-41D8-8CF9-481F227C38A7}" destId="{8993B2D7-4464-4FDF-8560-E7D5140E78B3}" srcOrd="4" destOrd="0" presId="urn:microsoft.com/office/officeart/2005/8/layout/vList5"/>
    <dgm:cxn modelId="{52B45725-47C3-4A7A-9147-F9703B78F9F9}" type="presParOf" srcId="{8993B2D7-4464-4FDF-8560-E7D5140E78B3}" destId="{989D5816-A2CB-46CA-913E-B08D4243B40A}" srcOrd="0"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913090C-EE83-47F8-991E-596AF38E765A}" type="doc">
      <dgm:prSet loTypeId="urn:microsoft.com/office/officeart/2005/8/layout/hierarchy1" loCatId="hierarchy" qsTypeId="urn:microsoft.com/office/officeart/2005/8/quickstyle/simple1" qsCatId="simple" csTypeId="urn:microsoft.com/office/officeart/2005/8/colors/colorful2" csCatId="colorful" phldr="1"/>
      <dgm:spPr/>
      <dgm:t>
        <a:bodyPr/>
        <a:lstStyle/>
        <a:p>
          <a:endParaRPr lang="en-US"/>
        </a:p>
      </dgm:t>
    </dgm:pt>
    <dgm:pt modelId="{ADC5B004-7274-4636-B631-F154B3BAB5AE}">
      <dgm:prSet/>
      <dgm:spPr/>
      <dgm:t>
        <a:bodyPr/>
        <a:lstStyle/>
        <a:p>
          <a:r>
            <a:rPr lang="en-US" dirty="0"/>
            <a:t>What data-related jobs have you heard of?</a:t>
          </a:r>
        </a:p>
      </dgm:t>
    </dgm:pt>
    <dgm:pt modelId="{FE850EA5-61A6-4871-AB69-D3C890CCAE7A}" type="parTrans" cxnId="{91232573-5BD1-4FD7-B8BC-374D0F9A578A}">
      <dgm:prSet/>
      <dgm:spPr/>
      <dgm:t>
        <a:bodyPr/>
        <a:lstStyle/>
        <a:p>
          <a:endParaRPr lang="en-US"/>
        </a:p>
      </dgm:t>
    </dgm:pt>
    <dgm:pt modelId="{C69D20CA-07B1-4129-881D-67A2B5A5EE16}" type="sibTrans" cxnId="{91232573-5BD1-4FD7-B8BC-374D0F9A578A}">
      <dgm:prSet/>
      <dgm:spPr/>
      <dgm:t>
        <a:bodyPr/>
        <a:lstStyle/>
        <a:p>
          <a:endParaRPr lang="en-US"/>
        </a:p>
      </dgm:t>
    </dgm:pt>
    <dgm:pt modelId="{23383B60-AAE7-4EEF-88E0-191F1C2C9F41}">
      <dgm:prSet/>
      <dgm:spPr/>
      <dgm:t>
        <a:bodyPr/>
        <a:lstStyle/>
        <a:p>
          <a:r>
            <a:rPr lang="en-US" dirty="0"/>
            <a:t>What do you think data jobs have in common?</a:t>
          </a:r>
        </a:p>
      </dgm:t>
    </dgm:pt>
    <dgm:pt modelId="{62709AFB-A28C-4417-A309-1205D285BA32}" type="parTrans" cxnId="{B3AAC668-D0B7-4D8B-A22C-79FB58340654}">
      <dgm:prSet/>
      <dgm:spPr/>
      <dgm:t>
        <a:bodyPr/>
        <a:lstStyle/>
        <a:p>
          <a:endParaRPr lang="en-US"/>
        </a:p>
      </dgm:t>
    </dgm:pt>
    <dgm:pt modelId="{3CE14E55-22EF-45D8-BC93-2F5BF082B982}" type="sibTrans" cxnId="{B3AAC668-D0B7-4D8B-A22C-79FB58340654}">
      <dgm:prSet/>
      <dgm:spPr/>
      <dgm:t>
        <a:bodyPr/>
        <a:lstStyle/>
        <a:p>
          <a:endParaRPr lang="en-US"/>
        </a:p>
      </dgm:t>
    </dgm:pt>
    <dgm:pt modelId="{895DCB45-307C-49EC-BFFA-1A1F17B6A803}">
      <dgm:prSet/>
      <dgm:spPr/>
      <dgm:t>
        <a:bodyPr/>
        <a:lstStyle/>
        <a:p>
          <a:r>
            <a:rPr lang="en-US" dirty="0">
              <a:solidFill>
                <a:schemeClr val="accent5">
                  <a:lumMod val="75000"/>
                </a:schemeClr>
              </a:solidFill>
              <a:hlinkClick xmlns:r="http://schemas.openxmlformats.org/officeDocument/2006/relationships" r:id="rId1" action="ppaction://hlinkfile">
                <a:extLst>
                  <a:ext uri="{A12FA001-AC4F-418D-AE19-62706E023703}">
                    <ahyp:hlinkClr xmlns:ahyp="http://schemas.microsoft.com/office/drawing/2018/hyperlinkcolor" val="tx"/>
                  </a:ext>
                </a:extLst>
              </a:hlinkClick>
            </a:rPr>
            <a:t>Data Jobs</a:t>
          </a:r>
          <a:endParaRPr lang="en-US" dirty="0">
            <a:solidFill>
              <a:schemeClr val="accent5">
                <a:lumMod val="75000"/>
              </a:schemeClr>
            </a:solidFill>
          </a:endParaRPr>
        </a:p>
      </dgm:t>
    </dgm:pt>
    <dgm:pt modelId="{A26F9D04-CF81-4734-ADC6-FC3D8C1FBA07}" type="parTrans" cxnId="{6D5875FD-36A4-44AE-B988-1D714A4FCADC}">
      <dgm:prSet/>
      <dgm:spPr/>
      <dgm:t>
        <a:bodyPr/>
        <a:lstStyle/>
        <a:p>
          <a:endParaRPr lang="en-US"/>
        </a:p>
      </dgm:t>
    </dgm:pt>
    <dgm:pt modelId="{8DE011EA-CF0A-4668-983C-AA80260C5D57}" type="sibTrans" cxnId="{6D5875FD-36A4-44AE-B988-1D714A4FCADC}">
      <dgm:prSet/>
      <dgm:spPr/>
      <dgm:t>
        <a:bodyPr/>
        <a:lstStyle/>
        <a:p>
          <a:endParaRPr lang="en-US"/>
        </a:p>
      </dgm:t>
    </dgm:pt>
    <dgm:pt modelId="{538AE014-C5F4-4D63-BE3A-7C5063305076}" type="pres">
      <dgm:prSet presAssocID="{9913090C-EE83-47F8-991E-596AF38E765A}" presName="hierChild1" presStyleCnt="0">
        <dgm:presLayoutVars>
          <dgm:chPref val="1"/>
          <dgm:dir/>
          <dgm:animOne val="branch"/>
          <dgm:animLvl val="lvl"/>
          <dgm:resizeHandles/>
        </dgm:presLayoutVars>
      </dgm:prSet>
      <dgm:spPr/>
    </dgm:pt>
    <dgm:pt modelId="{6F7A5D41-48C6-446D-B187-EB34329C080F}" type="pres">
      <dgm:prSet presAssocID="{ADC5B004-7274-4636-B631-F154B3BAB5AE}" presName="hierRoot1" presStyleCnt="0"/>
      <dgm:spPr/>
    </dgm:pt>
    <dgm:pt modelId="{24F6A457-BC00-4581-A1EA-6F64A2609016}" type="pres">
      <dgm:prSet presAssocID="{ADC5B004-7274-4636-B631-F154B3BAB5AE}" presName="composite" presStyleCnt="0"/>
      <dgm:spPr/>
    </dgm:pt>
    <dgm:pt modelId="{27DAB5C9-0360-4DBE-830F-BC64D5341F32}" type="pres">
      <dgm:prSet presAssocID="{ADC5B004-7274-4636-B631-F154B3BAB5AE}" presName="background" presStyleLbl="node0" presStyleIdx="0" presStyleCnt="3"/>
      <dgm:spPr/>
    </dgm:pt>
    <dgm:pt modelId="{BD2C547A-EDB4-49D8-8610-5DBDF0FE4D7F}" type="pres">
      <dgm:prSet presAssocID="{ADC5B004-7274-4636-B631-F154B3BAB5AE}" presName="text" presStyleLbl="fgAcc0" presStyleIdx="0" presStyleCnt="3">
        <dgm:presLayoutVars>
          <dgm:chPref val="3"/>
        </dgm:presLayoutVars>
      </dgm:prSet>
      <dgm:spPr/>
    </dgm:pt>
    <dgm:pt modelId="{59247CFE-5CA3-479C-9CBD-629E87234F3F}" type="pres">
      <dgm:prSet presAssocID="{ADC5B004-7274-4636-B631-F154B3BAB5AE}" presName="hierChild2" presStyleCnt="0"/>
      <dgm:spPr/>
    </dgm:pt>
    <dgm:pt modelId="{15625E44-07E2-4251-901E-211BB1B0F9B7}" type="pres">
      <dgm:prSet presAssocID="{23383B60-AAE7-4EEF-88E0-191F1C2C9F41}" presName="hierRoot1" presStyleCnt="0"/>
      <dgm:spPr/>
    </dgm:pt>
    <dgm:pt modelId="{DC4EDD86-D8C8-4175-AB92-E3214DDDB620}" type="pres">
      <dgm:prSet presAssocID="{23383B60-AAE7-4EEF-88E0-191F1C2C9F41}" presName="composite" presStyleCnt="0"/>
      <dgm:spPr/>
    </dgm:pt>
    <dgm:pt modelId="{CD9535FE-71AA-4161-B79B-F0DACCF0963D}" type="pres">
      <dgm:prSet presAssocID="{23383B60-AAE7-4EEF-88E0-191F1C2C9F41}" presName="background" presStyleLbl="node0" presStyleIdx="1" presStyleCnt="3"/>
      <dgm:spPr/>
    </dgm:pt>
    <dgm:pt modelId="{314B32E4-7881-495B-8D11-4644043D3C55}" type="pres">
      <dgm:prSet presAssocID="{23383B60-AAE7-4EEF-88E0-191F1C2C9F41}" presName="text" presStyleLbl="fgAcc0" presStyleIdx="1" presStyleCnt="3">
        <dgm:presLayoutVars>
          <dgm:chPref val="3"/>
        </dgm:presLayoutVars>
      </dgm:prSet>
      <dgm:spPr/>
    </dgm:pt>
    <dgm:pt modelId="{3BCEB505-B14E-4571-BEEC-D5D1C1355ECE}" type="pres">
      <dgm:prSet presAssocID="{23383B60-AAE7-4EEF-88E0-191F1C2C9F41}" presName="hierChild2" presStyleCnt="0"/>
      <dgm:spPr/>
    </dgm:pt>
    <dgm:pt modelId="{2DABC49E-8C1D-4B60-82B3-901FE3110984}" type="pres">
      <dgm:prSet presAssocID="{895DCB45-307C-49EC-BFFA-1A1F17B6A803}" presName="hierRoot1" presStyleCnt="0"/>
      <dgm:spPr/>
    </dgm:pt>
    <dgm:pt modelId="{D2EBF2C2-8B23-4853-B3A1-49D9A9BBC90E}" type="pres">
      <dgm:prSet presAssocID="{895DCB45-307C-49EC-BFFA-1A1F17B6A803}" presName="composite" presStyleCnt="0"/>
      <dgm:spPr/>
    </dgm:pt>
    <dgm:pt modelId="{1D9B461B-140E-430E-B74B-580B8BAB99BF}" type="pres">
      <dgm:prSet presAssocID="{895DCB45-307C-49EC-BFFA-1A1F17B6A803}" presName="background" presStyleLbl="node0" presStyleIdx="2" presStyleCnt="3"/>
      <dgm:spPr/>
    </dgm:pt>
    <dgm:pt modelId="{F19AB815-1C07-4768-9FF9-B8B5F625E759}" type="pres">
      <dgm:prSet presAssocID="{895DCB45-307C-49EC-BFFA-1A1F17B6A803}" presName="text" presStyleLbl="fgAcc0" presStyleIdx="2" presStyleCnt="3">
        <dgm:presLayoutVars>
          <dgm:chPref val="3"/>
        </dgm:presLayoutVars>
      </dgm:prSet>
      <dgm:spPr/>
    </dgm:pt>
    <dgm:pt modelId="{935280F0-AD94-4319-A115-B0084E0CF9EF}" type="pres">
      <dgm:prSet presAssocID="{895DCB45-307C-49EC-BFFA-1A1F17B6A803}" presName="hierChild2" presStyleCnt="0"/>
      <dgm:spPr/>
    </dgm:pt>
  </dgm:ptLst>
  <dgm:cxnLst>
    <dgm:cxn modelId="{1F2C470E-CF2A-4873-A801-30BB0A495452}" type="presOf" srcId="{ADC5B004-7274-4636-B631-F154B3BAB5AE}" destId="{BD2C547A-EDB4-49D8-8610-5DBDF0FE4D7F}" srcOrd="0" destOrd="0" presId="urn:microsoft.com/office/officeart/2005/8/layout/hierarchy1"/>
    <dgm:cxn modelId="{B3AAC668-D0B7-4D8B-A22C-79FB58340654}" srcId="{9913090C-EE83-47F8-991E-596AF38E765A}" destId="{23383B60-AAE7-4EEF-88E0-191F1C2C9F41}" srcOrd="1" destOrd="0" parTransId="{62709AFB-A28C-4417-A309-1205D285BA32}" sibTransId="{3CE14E55-22EF-45D8-BC93-2F5BF082B982}"/>
    <dgm:cxn modelId="{91232573-5BD1-4FD7-B8BC-374D0F9A578A}" srcId="{9913090C-EE83-47F8-991E-596AF38E765A}" destId="{ADC5B004-7274-4636-B631-F154B3BAB5AE}" srcOrd="0" destOrd="0" parTransId="{FE850EA5-61A6-4871-AB69-D3C890CCAE7A}" sibTransId="{C69D20CA-07B1-4129-881D-67A2B5A5EE16}"/>
    <dgm:cxn modelId="{D61CFEC8-7429-4AA0-AE99-8F8C27958596}" type="presOf" srcId="{895DCB45-307C-49EC-BFFA-1A1F17B6A803}" destId="{F19AB815-1C07-4768-9FF9-B8B5F625E759}" srcOrd="0" destOrd="0" presId="urn:microsoft.com/office/officeart/2005/8/layout/hierarchy1"/>
    <dgm:cxn modelId="{EDB366CB-9D78-442A-B7B8-8960C66A9935}" type="presOf" srcId="{9913090C-EE83-47F8-991E-596AF38E765A}" destId="{538AE014-C5F4-4D63-BE3A-7C5063305076}" srcOrd="0" destOrd="0" presId="urn:microsoft.com/office/officeart/2005/8/layout/hierarchy1"/>
    <dgm:cxn modelId="{AF62AEF5-407F-4C92-9325-647D7F420266}" type="presOf" srcId="{23383B60-AAE7-4EEF-88E0-191F1C2C9F41}" destId="{314B32E4-7881-495B-8D11-4644043D3C55}" srcOrd="0" destOrd="0" presId="urn:microsoft.com/office/officeart/2005/8/layout/hierarchy1"/>
    <dgm:cxn modelId="{6D5875FD-36A4-44AE-B988-1D714A4FCADC}" srcId="{9913090C-EE83-47F8-991E-596AF38E765A}" destId="{895DCB45-307C-49EC-BFFA-1A1F17B6A803}" srcOrd="2" destOrd="0" parTransId="{A26F9D04-CF81-4734-ADC6-FC3D8C1FBA07}" sibTransId="{8DE011EA-CF0A-4668-983C-AA80260C5D57}"/>
    <dgm:cxn modelId="{FD1A038F-C8EC-40A0-9C28-14F83F3F244F}" type="presParOf" srcId="{538AE014-C5F4-4D63-BE3A-7C5063305076}" destId="{6F7A5D41-48C6-446D-B187-EB34329C080F}" srcOrd="0" destOrd="0" presId="urn:microsoft.com/office/officeart/2005/8/layout/hierarchy1"/>
    <dgm:cxn modelId="{88A87AEA-83A6-4E5D-BDF6-EBB474978D19}" type="presParOf" srcId="{6F7A5D41-48C6-446D-B187-EB34329C080F}" destId="{24F6A457-BC00-4581-A1EA-6F64A2609016}" srcOrd="0" destOrd="0" presId="urn:microsoft.com/office/officeart/2005/8/layout/hierarchy1"/>
    <dgm:cxn modelId="{6AEF1689-33C9-4C4C-B5EF-6E17875DB87E}" type="presParOf" srcId="{24F6A457-BC00-4581-A1EA-6F64A2609016}" destId="{27DAB5C9-0360-4DBE-830F-BC64D5341F32}" srcOrd="0" destOrd="0" presId="urn:microsoft.com/office/officeart/2005/8/layout/hierarchy1"/>
    <dgm:cxn modelId="{0BAD532F-421C-424D-8E22-599BF67511F2}" type="presParOf" srcId="{24F6A457-BC00-4581-A1EA-6F64A2609016}" destId="{BD2C547A-EDB4-49D8-8610-5DBDF0FE4D7F}" srcOrd="1" destOrd="0" presId="urn:microsoft.com/office/officeart/2005/8/layout/hierarchy1"/>
    <dgm:cxn modelId="{AF37911A-573E-49B3-BB8C-104F682E56DB}" type="presParOf" srcId="{6F7A5D41-48C6-446D-B187-EB34329C080F}" destId="{59247CFE-5CA3-479C-9CBD-629E87234F3F}" srcOrd="1" destOrd="0" presId="urn:microsoft.com/office/officeart/2005/8/layout/hierarchy1"/>
    <dgm:cxn modelId="{6BE27394-4298-4F0E-9456-3FD16710C093}" type="presParOf" srcId="{538AE014-C5F4-4D63-BE3A-7C5063305076}" destId="{15625E44-07E2-4251-901E-211BB1B0F9B7}" srcOrd="1" destOrd="0" presId="urn:microsoft.com/office/officeart/2005/8/layout/hierarchy1"/>
    <dgm:cxn modelId="{75A6B7B9-9D84-4CE9-BA37-E3818453D1A7}" type="presParOf" srcId="{15625E44-07E2-4251-901E-211BB1B0F9B7}" destId="{DC4EDD86-D8C8-4175-AB92-E3214DDDB620}" srcOrd="0" destOrd="0" presId="urn:microsoft.com/office/officeart/2005/8/layout/hierarchy1"/>
    <dgm:cxn modelId="{173A4326-9F11-49F4-AB4A-2CF4EAF59EB2}" type="presParOf" srcId="{DC4EDD86-D8C8-4175-AB92-E3214DDDB620}" destId="{CD9535FE-71AA-4161-B79B-F0DACCF0963D}" srcOrd="0" destOrd="0" presId="urn:microsoft.com/office/officeart/2005/8/layout/hierarchy1"/>
    <dgm:cxn modelId="{339BD8E0-98C0-42FC-8FA5-88C3AF1F4285}" type="presParOf" srcId="{DC4EDD86-D8C8-4175-AB92-E3214DDDB620}" destId="{314B32E4-7881-495B-8D11-4644043D3C55}" srcOrd="1" destOrd="0" presId="urn:microsoft.com/office/officeart/2005/8/layout/hierarchy1"/>
    <dgm:cxn modelId="{90174382-9832-494B-A5E8-31DB4B5F0FED}" type="presParOf" srcId="{15625E44-07E2-4251-901E-211BB1B0F9B7}" destId="{3BCEB505-B14E-4571-BEEC-D5D1C1355ECE}" srcOrd="1" destOrd="0" presId="urn:microsoft.com/office/officeart/2005/8/layout/hierarchy1"/>
    <dgm:cxn modelId="{A123E106-9686-498D-B7ED-98C154EBAC6A}" type="presParOf" srcId="{538AE014-C5F4-4D63-BE3A-7C5063305076}" destId="{2DABC49E-8C1D-4B60-82B3-901FE3110984}" srcOrd="2" destOrd="0" presId="urn:microsoft.com/office/officeart/2005/8/layout/hierarchy1"/>
    <dgm:cxn modelId="{E1E5ADBB-375E-4503-94B7-3730302F7831}" type="presParOf" srcId="{2DABC49E-8C1D-4B60-82B3-901FE3110984}" destId="{D2EBF2C2-8B23-4853-B3A1-49D9A9BBC90E}" srcOrd="0" destOrd="0" presId="urn:microsoft.com/office/officeart/2005/8/layout/hierarchy1"/>
    <dgm:cxn modelId="{25402C9C-2299-4BD9-9189-9007243E1868}" type="presParOf" srcId="{D2EBF2C2-8B23-4853-B3A1-49D9A9BBC90E}" destId="{1D9B461B-140E-430E-B74B-580B8BAB99BF}" srcOrd="0" destOrd="0" presId="urn:microsoft.com/office/officeart/2005/8/layout/hierarchy1"/>
    <dgm:cxn modelId="{B76FFB0A-52B4-4827-9953-E3A1D11189BA}" type="presParOf" srcId="{D2EBF2C2-8B23-4853-B3A1-49D9A9BBC90E}" destId="{F19AB815-1C07-4768-9FF9-B8B5F625E759}" srcOrd="1" destOrd="0" presId="urn:microsoft.com/office/officeart/2005/8/layout/hierarchy1"/>
    <dgm:cxn modelId="{A7035F3A-8B16-4643-B8C2-A744B4C767DD}" type="presParOf" srcId="{2DABC49E-8C1D-4B60-82B3-901FE3110984}" destId="{935280F0-AD94-4319-A115-B0084E0CF9EF}"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760C80B-90F6-40C1-9BA4-3CBFCC5671D3}">
      <dsp:nvSpPr>
        <dsp:cNvPr id="0" name=""/>
        <dsp:cNvSpPr/>
      </dsp:nvSpPr>
      <dsp:spPr>
        <a:xfrm>
          <a:off x="2641598" y="2124"/>
          <a:ext cx="5232402" cy="1402286"/>
        </a:xfrm>
        <a:prstGeom prst="round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2870" tIns="51435" rIns="102870" bIns="51435" numCol="1" spcCol="1270" anchor="ctr" anchorCtr="0">
          <a:noAutofit/>
        </a:bodyPr>
        <a:lstStyle/>
        <a:p>
          <a:pPr marL="0" lvl="0" indent="0" algn="ctr" defTabSz="1200150">
            <a:lnSpc>
              <a:spcPct val="90000"/>
            </a:lnSpc>
            <a:spcBef>
              <a:spcPct val="0"/>
            </a:spcBef>
            <a:spcAft>
              <a:spcPct val="35000"/>
            </a:spcAft>
            <a:buNone/>
          </a:pPr>
          <a:r>
            <a:rPr lang="en-US" sz="2700" kern="1200" dirty="0"/>
            <a:t>What brings you to Tech Camp?</a:t>
          </a:r>
        </a:p>
      </dsp:txBody>
      <dsp:txXfrm>
        <a:off x="2710052" y="70578"/>
        <a:ext cx="5095494" cy="1265378"/>
      </dsp:txXfrm>
    </dsp:sp>
    <dsp:sp modelId="{6C89856F-552A-4F5E-8E57-5804927CE98F}">
      <dsp:nvSpPr>
        <dsp:cNvPr id="0" name=""/>
        <dsp:cNvSpPr/>
      </dsp:nvSpPr>
      <dsp:spPr>
        <a:xfrm>
          <a:off x="2641598" y="1474525"/>
          <a:ext cx="5230812" cy="1402286"/>
        </a:xfrm>
        <a:prstGeom prst="round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2870" tIns="51435" rIns="102870" bIns="51435" numCol="1" spcCol="1270" anchor="ctr" anchorCtr="0">
          <a:noAutofit/>
        </a:bodyPr>
        <a:lstStyle/>
        <a:p>
          <a:pPr marL="0" lvl="0" indent="0" algn="ctr" defTabSz="1200150">
            <a:lnSpc>
              <a:spcPct val="90000"/>
            </a:lnSpc>
            <a:spcBef>
              <a:spcPct val="0"/>
            </a:spcBef>
            <a:spcAft>
              <a:spcPct val="35000"/>
            </a:spcAft>
            <a:buNone/>
          </a:pPr>
          <a:r>
            <a:rPr lang="en-US" sz="2700" kern="1200" dirty="0"/>
            <a:t>What are you hoping to learn in this class?</a:t>
          </a:r>
        </a:p>
      </dsp:txBody>
      <dsp:txXfrm>
        <a:off x="2710052" y="1542979"/>
        <a:ext cx="5093904" cy="1265378"/>
      </dsp:txXfrm>
    </dsp:sp>
    <dsp:sp modelId="{989D5816-A2CB-46CA-913E-B08D4243B40A}">
      <dsp:nvSpPr>
        <dsp:cNvPr id="0" name=""/>
        <dsp:cNvSpPr/>
      </dsp:nvSpPr>
      <dsp:spPr>
        <a:xfrm>
          <a:off x="2641598" y="2946926"/>
          <a:ext cx="5230812" cy="1402286"/>
        </a:xfrm>
        <a:prstGeom prst="round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2870" tIns="51435" rIns="102870" bIns="51435" numCol="1" spcCol="1270" anchor="ctr" anchorCtr="0">
          <a:noAutofit/>
        </a:bodyPr>
        <a:lstStyle/>
        <a:p>
          <a:pPr marL="0" lvl="0" indent="0" algn="ctr" defTabSz="1200150">
            <a:lnSpc>
              <a:spcPct val="90000"/>
            </a:lnSpc>
            <a:spcBef>
              <a:spcPct val="0"/>
            </a:spcBef>
            <a:spcAft>
              <a:spcPct val="35000"/>
            </a:spcAft>
            <a:buNone/>
          </a:pPr>
          <a:r>
            <a:rPr lang="en-US" sz="2700" kern="1200" dirty="0"/>
            <a:t>What do you know, or think you know, already about Python and/or data visualization?</a:t>
          </a:r>
        </a:p>
      </dsp:txBody>
      <dsp:txXfrm>
        <a:off x="2710052" y="3015380"/>
        <a:ext cx="5093904" cy="126537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7DAB5C9-0360-4DBE-830F-BC64D5341F32}">
      <dsp:nvSpPr>
        <dsp:cNvPr id="0" name=""/>
        <dsp:cNvSpPr/>
      </dsp:nvSpPr>
      <dsp:spPr>
        <a:xfrm>
          <a:off x="0" y="524133"/>
          <a:ext cx="2918936" cy="185352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D2C547A-EDB4-49D8-8610-5DBDF0FE4D7F}">
      <dsp:nvSpPr>
        <dsp:cNvPr id="0" name=""/>
        <dsp:cNvSpPr/>
      </dsp:nvSpPr>
      <dsp:spPr>
        <a:xfrm>
          <a:off x="324326" y="832243"/>
          <a:ext cx="2918936" cy="1853524"/>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What data-related jobs have you heard of?</a:t>
          </a:r>
        </a:p>
      </dsp:txBody>
      <dsp:txXfrm>
        <a:off x="378614" y="886531"/>
        <a:ext cx="2810360" cy="1744948"/>
      </dsp:txXfrm>
    </dsp:sp>
    <dsp:sp modelId="{CD9535FE-71AA-4161-B79B-F0DACCF0963D}">
      <dsp:nvSpPr>
        <dsp:cNvPr id="0" name=""/>
        <dsp:cNvSpPr/>
      </dsp:nvSpPr>
      <dsp:spPr>
        <a:xfrm>
          <a:off x="3567588" y="524133"/>
          <a:ext cx="2918936" cy="185352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14B32E4-7881-495B-8D11-4644043D3C55}">
      <dsp:nvSpPr>
        <dsp:cNvPr id="0" name=""/>
        <dsp:cNvSpPr/>
      </dsp:nvSpPr>
      <dsp:spPr>
        <a:xfrm>
          <a:off x="3891915" y="832243"/>
          <a:ext cx="2918936" cy="1853524"/>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What do you think data jobs have in common?</a:t>
          </a:r>
        </a:p>
      </dsp:txBody>
      <dsp:txXfrm>
        <a:off x="3946203" y="886531"/>
        <a:ext cx="2810360" cy="1744948"/>
      </dsp:txXfrm>
    </dsp:sp>
    <dsp:sp modelId="{1D9B461B-140E-430E-B74B-580B8BAB99BF}">
      <dsp:nvSpPr>
        <dsp:cNvPr id="0" name=""/>
        <dsp:cNvSpPr/>
      </dsp:nvSpPr>
      <dsp:spPr>
        <a:xfrm>
          <a:off x="7135177" y="524133"/>
          <a:ext cx="2918936" cy="185352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19AB815-1C07-4768-9FF9-B8B5F625E759}">
      <dsp:nvSpPr>
        <dsp:cNvPr id="0" name=""/>
        <dsp:cNvSpPr/>
      </dsp:nvSpPr>
      <dsp:spPr>
        <a:xfrm>
          <a:off x="7459503" y="832243"/>
          <a:ext cx="2918936" cy="1853524"/>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solidFill>
                <a:schemeClr val="accent5">
                  <a:lumMod val="75000"/>
                </a:schemeClr>
              </a:solidFill>
              <a:hlinkClick xmlns:r="http://schemas.openxmlformats.org/officeDocument/2006/relationships" r:id="rId1">
                <a:extLst>
                  <a:ext uri="{A12FA001-AC4F-418D-AE19-62706E023703}">
                    <ahyp:hlinkClr xmlns:ahyp="http://schemas.microsoft.com/office/drawing/2018/hyperlinkcolor" val="tx"/>
                  </a:ext>
                </a:extLst>
              </a:hlinkClick>
            </a:rPr>
            <a:t>Data Jobs</a:t>
          </a:r>
          <a:endParaRPr lang="en-US" sz="2800" kern="1200" dirty="0">
            <a:solidFill>
              <a:schemeClr val="accent5">
                <a:lumMod val="75000"/>
              </a:schemeClr>
            </a:solidFill>
          </a:endParaRPr>
        </a:p>
      </dsp:txBody>
      <dsp:txXfrm>
        <a:off x="7513791" y="886531"/>
        <a:ext cx="2810360" cy="1744948"/>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E346C69-C552-486E-97F5-C89421E9FDC7}" type="datetimeFigureOut">
              <a:rPr lang="en-US" smtClean="0"/>
              <a:t>7/7/2023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2A54669-0D51-4C42-B375-DC5BE00670A4}" type="slidenum">
              <a:rPr lang="en-US" smtClean="0"/>
              <a:t>‹#›</a:t>
            </a:fld>
            <a:endParaRPr lang="en-US"/>
          </a:p>
        </p:txBody>
      </p:sp>
    </p:spTree>
    <p:extLst>
      <p:ext uri="{BB962C8B-B14F-4D97-AF65-F5344CB8AC3E}">
        <p14:creationId xmlns:p14="http://schemas.microsoft.com/office/powerpoint/2010/main" val="4708958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sample_1_YesNo</a:t>
            </a:r>
          </a:p>
        </p:txBody>
      </p:sp>
      <p:sp>
        <p:nvSpPr>
          <p:cNvPr id="4" name="Slide Number Placeholder 3"/>
          <p:cNvSpPr>
            <a:spLocks noGrp="1"/>
          </p:cNvSpPr>
          <p:nvPr>
            <p:ph type="sldNum" sz="quarter" idx="5"/>
          </p:nvPr>
        </p:nvSpPr>
        <p:spPr/>
        <p:txBody>
          <a:bodyPr/>
          <a:lstStyle/>
          <a:p>
            <a:fld id="{E2A54669-0D51-4C42-B375-DC5BE00670A4}" type="slidenum">
              <a:rPr lang="en-US" smtClean="0"/>
              <a:t>13</a:t>
            </a:fld>
            <a:endParaRPr lang="en-US"/>
          </a:p>
        </p:txBody>
      </p:sp>
    </p:spTree>
    <p:extLst>
      <p:ext uri="{BB962C8B-B14F-4D97-AF65-F5344CB8AC3E}">
        <p14:creationId xmlns:p14="http://schemas.microsoft.com/office/powerpoint/2010/main" val="5447092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sample_1_YesNo</a:t>
            </a:r>
          </a:p>
        </p:txBody>
      </p:sp>
      <p:sp>
        <p:nvSpPr>
          <p:cNvPr id="4" name="Slide Number Placeholder 3"/>
          <p:cNvSpPr>
            <a:spLocks noGrp="1"/>
          </p:cNvSpPr>
          <p:nvPr>
            <p:ph type="sldNum" sz="quarter" idx="5"/>
          </p:nvPr>
        </p:nvSpPr>
        <p:spPr/>
        <p:txBody>
          <a:bodyPr/>
          <a:lstStyle/>
          <a:p>
            <a:fld id="{E2A54669-0D51-4C42-B375-DC5BE00670A4}" type="slidenum">
              <a:rPr lang="en-US" smtClean="0"/>
              <a:t>17</a:t>
            </a:fld>
            <a:endParaRPr lang="en-US"/>
          </a:p>
        </p:txBody>
      </p:sp>
    </p:spTree>
    <p:extLst>
      <p:ext uri="{BB962C8B-B14F-4D97-AF65-F5344CB8AC3E}">
        <p14:creationId xmlns:p14="http://schemas.microsoft.com/office/powerpoint/2010/main" val="25614233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FF7751-28C4-9217-9BE1-41622B1488C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16F6BC1-9E8E-379F-6D41-213B5AC244E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AB532EC-A565-1A90-9FB8-DB5CFA2D925D}"/>
              </a:ext>
            </a:extLst>
          </p:cNvPr>
          <p:cNvSpPr>
            <a:spLocks noGrp="1"/>
          </p:cNvSpPr>
          <p:nvPr>
            <p:ph type="dt" sz="half" idx="10"/>
          </p:nvPr>
        </p:nvSpPr>
        <p:spPr/>
        <p:txBody>
          <a:bodyPr/>
          <a:lstStyle/>
          <a:p>
            <a:fld id="{3FF1292D-9B44-4C04-8564-57DE07DA270C}" type="datetimeFigureOut">
              <a:rPr lang="en-US" smtClean="0"/>
              <a:t>7/7/2023</a:t>
            </a:fld>
            <a:endParaRPr lang="en-US"/>
          </a:p>
        </p:txBody>
      </p:sp>
      <p:sp>
        <p:nvSpPr>
          <p:cNvPr id="5" name="Footer Placeholder 4">
            <a:extLst>
              <a:ext uri="{FF2B5EF4-FFF2-40B4-BE49-F238E27FC236}">
                <a16:creationId xmlns:a16="http://schemas.microsoft.com/office/drawing/2014/main" id="{63E6AC4A-1213-5256-8D44-4AA7A21EEFF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5031CA4-58A5-B7D3-8E28-5FB8A1DEA0ED}"/>
              </a:ext>
            </a:extLst>
          </p:cNvPr>
          <p:cNvSpPr>
            <a:spLocks noGrp="1"/>
          </p:cNvSpPr>
          <p:nvPr>
            <p:ph type="sldNum" sz="quarter" idx="12"/>
          </p:nvPr>
        </p:nvSpPr>
        <p:spPr/>
        <p:txBody>
          <a:bodyPr/>
          <a:lstStyle/>
          <a:p>
            <a:fld id="{71816B50-F816-4E1A-A421-2C48A937FAB2}" type="slidenum">
              <a:rPr lang="en-US" smtClean="0"/>
              <a:t>‹#›</a:t>
            </a:fld>
            <a:endParaRPr lang="en-US"/>
          </a:p>
        </p:txBody>
      </p:sp>
    </p:spTree>
    <p:extLst>
      <p:ext uri="{BB962C8B-B14F-4D97-AF65-F5344CB8AC3E}">
        <p14:creationId xmlns:p14="http://schemas.microsoft.com/office/powerpoint/2010/main" val="2075044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0E4A15-4D72-2B7E-FD3E-D7C10224434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5509114-3A98-B89E-F8BE-05FD201C26C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AB2D7A0-62EF-F0FC-EBAD-E99B1A810779}"/>
              </a:ext>
            </a:extLst>
          </p:cNvPr>
          <p:cNvSpPr>
            <a:spLocks noGrp="1"/>
          </p:cNvSpPr>
          <p:nvPr>
            <p:ph type="dt" sz="half" idx="10"/>
          </p:nvPr>
        </p:nvSpPr>
        <p:spPr/>
        <p:txBody>
          <a:bodyPr/>
          <a:lstStyle/>
          <a:p>
            <a:fld id="{3FF1292D-9B44-4C04-8564-57DE07DA270C}" type="datetimeFigureOut">
              <a:rPr lang="en-US" smtClean="0"/>
              <a:t>7/7/2023</a:t>
            </a:fld>
            <a:endParaRPr lang="en-US"/>
          </a:p>
        </p:txBody>
      </p:sp>
      <p:sp>
        <p:nvSpPr>
          <p:cNvPr id="5" name="Footer Placeholder 4">
            <a:extLst>
              <a:ext uri="{FF2B5EF4-FFF2-40B4-BE49-F238E27FC236}">
                <a16:creationId xmlns:a16="http://schemas.microsoft.com/office/drawing/2014/main" id="{581E9AF6-15E7-BC67-D649-E14EEA229AB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4527A19-AEA1-F99D-E382-9667A64703CF}"/>
              </a:ext>
            </a:extLst>
          </p:cNvPr>
          <p:cNvSpPr>
            <a:spLocks noGrp="1"/>
          </p:cNvSpPr>
          <p:nvPr>
            <p:ph type="sldNum" sz="quarter" idx="12"/>
          </p:nvPr>
        </p:nvSpPr>
        <p:spPr/>
        <p:txBody>
          <a:bodyPr/>
          <a:lstStyle/>
          <a:p>
            <a:fld id="{71816B50-F816-4E1A-A421-2C48A937FAB2}" type="slidenum">
              <a:rPr lang="en-US" smtClean="0"/>
              <a:t>‹#›</a:t>
            </a:fld>
            <a:endParaRPr lang="en-US"/>
          </a:p>
        </p:txBody>
      </p:sp>
    </p:spTree>
    <p:extLst>
      <p:ext uri="{BB962C8B-B14F-4D97-AF65-F5344CB8AC3E}">
        <p14:creationId xmlns:p14="http://schemas.microsoft.com/office/powerpoint/2010/main" val="14922964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A88119D-B26B-B2F0-3374-284BF21165B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1C8C9AB-8E1D-00CF-4309-A7214CC847C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3E45E9-1F9E-5010-9D2C-F8A5802290A5}"/>
              </a:ext>
            </a:extLst>
          </p:cNvPr>
          <p:cNvSpPr>
            <a:spLocks noGrp="1"/>
          </p:cNvSpPr>
          <p:nvPr>
            <p:ph type="dt" sz="half" idx="10"/>
          </p:nvPr>
        </p:nvSpPr>
        <p:spPr/>
        <p:txBody>
          <a:bodyPr/>
          <a:lstStyle/>
          <a:p>
            <a:fld id="{3FF1292D-9B44-4C04-8564-57DE07DA270C}" type="datetimeFigureOut">
              <a:rPr lang="en-US" smtClean="0"/>
              <a:t>7/7/2023</a:t>
            </a:fld>
            <a:endParaRPr lang="en-US"/>
          </a:p>
        </p:txBody>
      </p:sp>
      <p:sp>
        <p:nvSpPr>
          <p:cNvPr id="5" name="Footer Placeholder 4">
            <a:extLst>
              <a:ext uri="{FF2B5EF4-FFF2-40B4-BE49-F238E27FC236}">
                <a16:creationId xmlns:a16="http://schemas.microsoft.com/office/drawing/2014/main" id="{7F03303B-E506-501C-6BD1-B2C4CF85E6F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D9F4A2C-BBA9-9F04-B953-16BB638922FA}"/>
              </a:ext>
            </a:extLst>
          </p:cNvPr>
          <p:cNvSpPr>
            <a:spLocks noGrp="1"/>
          </p:cNvSpPr>
          <p:nvPr>
            <p:ph type="sldNum" sz="quarter" idx="12"/>
          </p:nvPr>
        </p:nvSpPr>
        <p:spPr/>
        <p:txBody>
          <a:bodyPr/>
          <a:lstStyle/>
          <a:p>
            <a:fld id="{71816B50-F816-4E1A-A421-2C48A937FAB2}" type="slidenum">
              <a:rPr lang="en-US" smtClean="0"/>
              <a:t>‹#›</a:t>
            </a:fld>
            <a:endParaRPr lang="en-US"/>
          </a:p>
        </p:txBody>
      </p:sp>
    </p:spTree>
    <p:extLst>
      <p:ext uri="{BB962C8B-B14F-4D97-AF65-F5344CB8AC3E}">
        <p14:creationId xmlns:p14="http://schemas.microsoft.com/office/powerpoint/2010/main" val="28708521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4A2788-65F2-A830-5983-D25FF52F319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4049FC7-F06F-0455-1CCB-3AC9B75F4DE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3695F84-5DF8-B9C2-E895-EEA2A9DA3E64}"/>
              </a:ext>
            </a:extLst>
          </p:cNvPr>
          <p:cNvSpPr>
            <a:spLocks noGrp="1"/>
          </p:cNvSpPr>
          <p:nvPr>
            <p:ph type="dt" sz="half" idx="10"/>
          </p:nvPr>
        </p:nvSpPr>
        <p:spPr/>
        <p:txBody>
          <a:bodyPr/>
          <a:lstStyle/>
          <a:p>
            <a:fld id="{3FF1292D-9B44-4C04-8564-57DE07DA270C}" type="datetimeFigureOut">
              <a:rPr lang="en-US" smtClean="0"/>
              <a:t>7/7/2023</a:t>
            </a:fld>
            <a:endParaRPr lang="en-US"/>
          </a:p>
        </p:txBody>
      </p:sp>
      <p:sp>
        <p:nvSpPr>
          <p:cNvPr id="5" name="Footer Placeholder 4">
            <a:extLst>
              <a:ext uri="{FF2B5EF4-FFF2-40B4-BE49-F238E27FC236}">
                <a16:creationId xmlns:a16="http://schemas.microsoft.com/office/drawing/2014/main" id="{2D38EE4C-7F83-C3C0-BCB0-E694518E59B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EBEF3EA-EB43-3D5D-140C-675828F4369D}"/>
              </a:ext>
            </a:extLst>
          </p:cNvPr>
          <p:cNvSpPr>
            <a:spLocks noGrp="1"/>
          </p:cNvSpPr>
          <p:nvPr>
            <p:ph type="sldNum" sz="quarter" idx="12"/>
          </p:nvPr>
        </p:nvSpPr>
        <p:spPr/>
        <p:txBody>
          <a:bodyPr/>
          <a:lstStyle/>
          <a:p>
            <a:fld id="{71816B50-F816-4E1A-A421-2C48A937FAB2}" type="slidenum">
              <a:rPr lang="en-US" smtClean="0"/>
              <a:t>‹#›</a:t>
            </a:fld>
            <a:endParaRPr lang="en-US"/>
          </a:p>
        </p:txBody>
      </p:sp>
    </p:spTree>
    <p:extLst>
      <p:ext uri="{BB962C8B-B14F-4D97-AF65-F5344CB8AC3E}">
        <p14:creationId xmlns:p14="http://schemas.microsoft.com/office/powerpoint/2010/main" val="975966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CE6B38-5150-B8D6-96AD-ABBC9A946E7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8C6DCFA-9D48-4D66-DBBA-8FB69070177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1A3D601-029B-55EB-D8F1-41947A686B15}"/>
              </a:ext>
            </a:extLst>
          </p:cNvPr>
          <p:cNvSpPr>
            <a:spLocks noGrp="1"/>
          </p:cNvSpPr>
          <p:nvPr>
            <p:ph type="dt" sz="half" idx="10"/>
          </p:nvPr>
        </p:nvSpPr>
        <p:spPr/>
        <p:txBody>
          <a:bodyPr/>
          <a:lstStyle/>
          <a:p>
            <a:fld id="{3FF1292D-9B44-4C04-8564-57DE07DA270C}" type="datetimeFigureOut">
              <a:rPr lang="en-US" smtClean="0"/>
              <a:t>7/7/2023</a:t>
            </a:fld>
            <a:endParaRPr lang="en-US"/>
          </a:p>
        </p:txBody>
      </p:sp>
      <p:sp>
        <p:nvSpPr>
          <p:cNvPr id="5" name="Footer Placeholder 4">
            <a:extLst>
              <a:ext uri="{FF2B5EF4-FFF2-40B4-BE49-F238E27FC236}">
                <a16:creationId xmlns:a16="http://schemas.microsoft.com/office/drawing/2014/main" id="{530775E3-2554-43F2-647E-C22583F5812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C3AB3A6-6E43-2607-801C-F6863ADD6B34}"/>
              </a:ext>
            </a:extLst>
          </p:cNvPr>
          <p:cNvSpPr>
            <a:spLocks noGrp="1"/>
          </p:cNvSpPr>
          <p:nvPr>
            <p:ph type="sldNum" sz="quarter" idx="12"/>
          </p:nvPr>
        </p:nvSpPr>
        <p:spPr/>
        <p:txBody>
          <a:bodyPr/>
          <a:lstStyle/>
          <a:p>
            <a:fld id="{71816B50-F816-4E1A-A421-2C48A937FAB2}" type="slidenum">
              <a:rPr lang="en-US" smtClean="0"/>
              <a:t>‹#›</a:t>
            </a:fld>
            <a:endParaRPr lang="en-US"/>
          </a:p>
        </p:txBody>
      </p:sp>
    </p:spTree>
    <p:extLst>
      <p:ext uri="{BB962C8B-B14F-4D97-AF65-F5344CB8AC3E}">
        <p14:creationId xmlns:p14="http://schemas.microsoft.com/office/powerpoint/2010/main" val="42909788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17F8FD-F47C-8753-28AA-66CD3244048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4C15812-0274-4A68-0258-000EDD5169C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885F4A1-F288-B93E-9873-D0F2359B377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9F00661-DFDD-864D-CDE2-2B82757CA6E9}"/>
              </a:ext>
            </a:extLst>
          </p:cNvPr>
          <p:cNvSpPr>
            <a:spLocks noGrp="1"/>
          </p:cNvSpPr>
          <p:nvPr>
            <p:ph type="dt" sz="half" idx="10"/>
          </p:nvPr>
        </p:nvSpPr>
        <p:spPr/>
        <p:txBody>
          <a:bodyPr/>
          <a:lstStyle/>
          <a:p>
            <a:fld id="{3FF1292D-9B44-4C04-8564-57DE07DA270C}" type="datetimeFigureOut">
              <a:rPr lang="en-US" smtClean="0"/>
              <a:t>7/7/2023</a:t>
            </a:fld>
            <a:endParaRPr lang="en-US"/>
          </a:p>
        </p:txBody>
      </p:sp>
      <p:sp>
        <p:nvSpPr>
          <p:cNvPr id="6" name="Footer Placeholder 5">
            <a:extLst>
              <a:ext uri="{FF2B5EF4-FFF2-40B4-BE49-F238E27FC236}">
                <a16:creationId xmlns:a16="http://schemas.microsoft.com/office/drawing/2014/main" id="{2B16F5CC-680E-58F3-04A7-4C9D06699B1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F206A43-F097-10EA-F416-0A9429E178C9}"/>
              </a:ext>
            </a:extLst>
          </p:cNvPr>
          <p:cNvSpPr>
            <a:spLocks noGrp="1"/>
          </p:cNvSpPr>
          <p:nvPr>
            <p:ph type="sldNum" sz="quarter" idx="12"/>
          </p:nvPr>
        </p:nvSpPr>
        <p:spPr/>
        <p:txBody>
          <a:bodyPr/>
          <a:lstStyle/>
          <a:p>
            <a:fld id="{71816B50-F816-4E1A-A421-2C48A937FAB2}" type="slidenum">
              <a:rPr lang="en-US" smtClean="0"/>
              <a:t>‹#›</a:t>
            </a:fld>
            <a:endParaRPr lang="en-US"/>
          </a:p>
        </p:txBody>
      </p:sp>
    </p:spTree>
    <p:extLst>
      <p:ext uri="{BB962C8B-B14F-4D97-AF65-F5344CB8AC3E}">
        <p14:creationId xmlns:p14="http://schemas.microsoft.com/office/powerpoint/2010/main" val="11219736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506DA0-236C-F596-8DA1-BAC8048327C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C50CB4A-58D3-E31E-2E6B-81B5AF83C6D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B92F58D-3BAD-809B-FAD1-C0A1984C666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362775C-41E7-3629-20DC-F87E111FF6B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F6C7B11-6F45-DE38-15AC-03078E9B63D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B8B737D-9BD7-E045-55C6-C751A1EBA79E}"/>
              </a:ext>
            </a:extLst>
          </p:cNvPr>
          <p:cNvSpPr>
            <a:spLocks noGrp="1"/>
          </p:cNvSpPr>
          <p:nvPr>
            <p:ph type="dt" sz="half" idx="10"/>
          </p:nvPr>
        </p:nvSpPr>
        <p:spPr/>
        <p:txBody>
          <a:bodyPr/>
          <a:lstStyle/>
          <a:p>
            <a:fld id="{3FF1292D-9B44-4C04-8564-57DE07DA270C}" type="datetimeFigureOut">
              <a:rPr lang="en-US" smtClean="0"/>
              <a:t>7/7/2023</a:t>
            </a:fld>
            <a:endParaRPr lang="en-US"/>
          </a:p>
        </p:txBody>
      </p:sp>
      <p:sp>
        <p:nvSpPr>
          <p:cNvPr id="8" name="Footer Placeholder 7">
            <a:extLst>
              <a:ext uri="{FF2B5EF4-FFF2-40B4-BE49-F238E27FC236}">
                <a16:creationId xmlns:a16="http://schemas.microsoft.com/office/drawing/2014/main" id="{EA1900C6-0758-569E-D1BA-BC5A6DDEDF9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93F41FF-7D77-A7A0-6685-1B491CBE4E11}"/>
              </a:ext>
            </a:extLst>
          </p:cNvPr>
          <p:cNvSpPr>
            <a:spLocks noGrp="1"/>
          </p:cNvSpPr>
          <p:nvPr>
            <p:ph type="sldNum" sz="quarter" idx="12"/>
          </p:nvPr>
        </p:nvSpPr>
        <p:spPr/>
        <p:txBody>
          <a:bodyPr/>
          <a:lstStyle/>
          <a:p>
            <a:fld id="{71816B50-F816-4E1A-A421-2C48A937FAB2}" type="slidenum">
              <a:rPr lang="en-US" smtClean="0"/>
              <a:t>‹#›</a:t>
            </a:fld>
            <a:endParaRPr lang="en-US"/>
          </a:p>
        </p:txBody>
      </p:sp>
    </p:spTree>
    <p:extLst>
      <p:ext uri="{BB962C8B-B14F-4D97-AF65-F5344CB8AC3E}">
        <p14:creationId xmlns:p14="http://schemas.microsoft.com/office/powerpoint/2010/main" val="5357207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3182BA-3F06-C6CC-20B1-A6DCDE21545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001F590-4A4F-05D0-2974-4A84C878B708}"/>
              </a:ext>
            </a:extLst>
          </p:cNvPr>
          <p:cNvSpPr>
            <a:spLocks noGrp="1"/>
          </p:cNvSpPr>
          <p:nvPr>
            <p:ph type="dt" sz="half" idx="10"/>
          </p:nvPr>
        </p:nvSpPr>
        <p:spPr/>
        <p:txBody>
          <a:bodyPr/>
          <a:lstStyle/>
          <a:p>
            <a:fld id="{3FF1292D-9B44-4C04-8564-57DE07DA270C}" type="datetimeFigureOut">
              <a:rPr lang="en-US" smtClean="0"/>
              <a:t>7/7/2023</a:t>
            </a:fld>
            <a:endParaRPr lang="en-US"/>
          </a:p>
        </p:txBody>
      </p:sp>
      <p:sp>
        <p:nvSpPr>
          <p:cNvPr id="4" name="Footer Placeholder 3">
            <a:extLst>
              <a:ext uri="{FF2B5EF4-FFF2-40B4-BE49-F238E27FC236}">
                <a16:creationId xmlns:a16="http://schemas.microsoft.com/office/drawing/2014/main" id="{6EE142DE-15A7-719D-1EE8-6E4358558C9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5E62BF9-2CD4-820C-BC49-0F22E7B45A26}"/>
              </a:ext>
            </a:extLst>
          </p:cNvPr>
          <p:cNvSpPr>
            <a:spLocks noGrp="1"/>
          </p:cNvSpPr>
          <p:nvPr>
            <p:ph type="sldNum" sz="quarter" idx="12"/>
          </p:nvPr>
        </p:nvSpPr>
        <p:spPr/>
        <p:txBody>
          <a:bodyPr/>
          <a:lstStyle/>
          <a:p>
            <a:fld id="{71816B50-F816-4E1A-A421-2C48A937FAB2}" type="slidenum">
              <a:rPr lang="en-US" smtClean="0"/>
              <a:t>‹#›</a:t>
            </a:fld>
            <a:endParaRPr lang="en-US"/>
          </a:p>
        </p:txBody>
      </p:sp>
    </p:spTree>
    <p:extLst>
      <p:ext uri="{BB962C8B-B14F-4D97-AF65-F5344CB8AC3E}">
        <p14:creationId xmlns:p14="http://schemas.microsoft.com/office/powerpoint/2010/main" val="11861973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A8EF0A9-B749-F5A5-0597-715B5F7CFDD9}"/>
              </a:ext>
            </a:extLst>
          </p:cNvPr>
          <p:cNvSpPr>
            <a:spLocks noGrp="1"/>
          </p:cNvSpPr>
          <p:nvPr>
            <p:ph type="dt" sz="half" idx="10"/>
          </p:nvPr>
        </p:nvSpPr>
        <p:spPr/>
        <p:txBody>
          <a:bodyPr/>
          <a:lstStyle/>
          <a:p>
            <a:fld id="{3FF1292D-9B44-4C04-8564-57DE07DA270C}" type="datetimeFigureOut">
              <a:rPr lang="en-US" smtClean="0"/>
              <a:t>7/7/2023</a:t>
            </a:fld>
            <a:endParaRPr lang="en-US"/>
          </a:p>
        </p:txBody>
      </p:sp>
      <p:sp>
        <p:nvSpPr>
          <p:cNvPr id="3" name="Footer Placeholder 2">
            <a:extLst>
              <a:ext uri="{FF2B5EF4-FFF2-40B4-BE49-F238E27FC236}">
                <a16:creationId xmlns:a16="http://schemas.microsoft.com/office/drawing/2014/main" id="{8134F19F-0D4C-90CE-B53F-4BE9167E4FF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A5BD12A-6D19-C60C-9637-0534109DC67A}"/>
              </a:ext>
            </a:extLst>
          </p:cNvPr>
          <p:cNvSpPr>
            <a:spLocks noGrp="1"/>
          </p:cNvSpPr>
          <p:nvPr>
            <p:ph type="sldNum" sz="quarter" idx="12"/>
          </p:nvPr>
        </p:nvSpPr>
        <p:spPr/>
        <p:txBody>
          <a:bodyPr/>
          <a:lstStyle/>
          <a:p>
            <a:fld id="{71816B50-F816-4E1A-A421-2C48A937FAB2}" type="slidenum">
              <a:rPr lang="en-US" smtClean="0"/>
              <a:t>‹#›</a:t>
            </a:fld>
            <a:endParaRPr lang="en-US"/>
          </a:p>
        </p:txBody>
      </p:sp>
    </p:spTree>
    <p:extLst>
      <p:ext uri="{BB962C8B-B14F-4D97-AF65-F5344CB8AC3E}">
        <p14:creationId xmlns:p14="http://schemas.microsoft.com/office/powerpoint/2010/main" val="40815703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DFE500-438C-3022-2C71-88F3A59B5E5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7C2DEA0-E2B2-F9E5-779A-15C2B81DB98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9934099-D9C1-ACAE-6067-C3D10C15CAD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697FF46-65E6-1743-4501-E32308AD993D}"/>
              </a:ext>
            </a:extLst>
          </p:cNvPr>
          <p:cNvSpPr>
            <a:spLocks noGrp="1"/>
          </p:cNvSpPr>
          <p:nvPr>
            <p:ph type="dt" sz="half" idx="10"/>
          </p:nvPr>
        </p:nvSpPr>
        <p:spPr/>
        <p:txBody>
          <a:bodyPr/>
          <a:lstStyle/>
          <a:p>
            <a:fld id="{3FF1292D-9B44-4C04-8564-57DE07DA270C}" type="datetimeFigureOut">
              <a:rPr lang="en-US" smtClean="0"/>
              <a:t>7/7/2023</a:t>
            </a:fld>
            <a:endParaRPr lang="en-US"/>
          </a:p>
        </p:txBody>
      </p:sp>
      <p:sp>
        <p:nvSpPr>
          <p:cNvPr id="6" name="Footer Placeholder 5">
            <a:extLst>
              <a:ext uri="{FF2B5EF4-FFF2-40B4-BE49-F238E27FC236}">
                <a16:creationId xmlns:a16="http://schemas.microsoft.com/office/drawing/2014/main" id="{E87EAD11-31A6-996F-283C-8F5809D370C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96ADA1A-3C85-7DB4-FCBF-A4B9AA42DC4D}"/>
              </a:ext>
            </a:extLst>
          </p:cNvPr>
          <p:cNvSpPr>
            <a:spLocks noGrp="1"/>
          </p:cNvSpPr>
          <p:nvPr>
            <p:ph type="sldNum" sz="quarter" idx="12"/>
          </p:nvPr>
        </p:nvSpPr>
        <p:spPr/>
        <p:txBody>
          <a:bodyPr/>
          <a:lstStyle/>
          <a:p>
            <a:fld id="{71816B50-F816-4E1A-A421-2C48A937FAB2}" type="slidenum">
              <a:rPr lang="en-US" smtClean="0"/>
              <a:t>‹#›</a:t>
            </a:fld>
            <a:endParaRPr lang="en-US"/>
          </a:p>
        </p:txBody>
      </p:sp>
    </p:spTree>
    <p:extLst>
      <p:ext uri="{BB962C8B-B14F-4D97-AF65-F5344CB8AC3E}">
        <p14:creationId xmlns:p14="http://schemas.microsoft.com/office/powerpoint/2010/main" val="23117913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CB74D3-C8FC-CE25-BA3A-852803421E8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C568CF5-B985-36E6-B31B-D25FF041E17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96AEBF8-ABFD-9A43-715E-EB02CE52856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94C5392-3359-BF71-8A60-199F60CF553D}"/>
              </a:ext>
            </a:extLst>
          </p:cNvPr>
          <p:cNvSpPr>
            <a:spLocks noGrp="1"/>
          </p:cNvSpPr>
          <p:nvPr>
            <p:ph type="dt" sz="half" idx="10"/>
          </p:nvPr>
        </p:nvSpPr>
        <p:spPr/>
        <p:txBody>
          <a:bodyPr/>
          <a:lstStyle/>
          <a:p>
            <a:fld id="{3FF1292D-9B44-4C04-8564-57DE07DA270C}" type="datetimeFigureOut">
              <a:rPr lang="en-US" smtClean="0"/>
              <a:t>7/7/2023</a:t>
            </a:fld>
            <a:endParaRPr lang="en-US"/>
          </a:p>
        </p:txBody>
      </p:sp>
      <p:sp>
        <p:nvSpPr>
          <p:cNvPr id="6" name="Footer Placeholder 5">
            <a:extLst>
              <a:ext uri="{FF2B5EF4-FFF2-40B4-BE49-F238E27FC236}">
                <a16:creationId xmlns:a16="http://schemas.microsoft.com/office/drawing/2014/main" id="{AA51F88B-0627-2441-1077-AC56E575516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9F22C0C-AEA3-24EC-614D-BA86F07D7F2B}"/>
              </a:ext>
            </a:extLst>
          </p:cNvPr>
          <p:cNvSpPr>
            <a:spLocks noGrp="1"/>
          </p:cNvSpPr>
          <p:nvPr>
            <p:ph type="sldNum" sz="quarter" idx="12"/>
          </p:nvPr>
        </p:nvSpPr>
        <p:spPr/>
        <p:txBody>
          <a:bodyPr/>
          <a:lstStyle/>
          <a:p>
            <a:fld id="{71816B50-F816-4E1A-A421-2C48A937FAB2}" type="slidenum">
              <a:rPr lang="en-US" smtClean="0"/>
              <a:t>‹#›</a:t>
            </a:fld>
            <a:endParaRPr lang="en-US"/>
          </a:p>
        </p:txBody>
      </p:sp>
    </p:spTree>
    <p:extLst>
      <p:ext uri="{BB962C8B-B14F-4D97-AF65-F5344CB8AC3E}">
        <p14:creationId xmlns:p14="http://schemas.microsoft.com/office/powerpoint/2010/main" val="2446360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C79B9C0-0F1C-EC52-A917-B6396E85650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E29F3C7-6C9E-70FF-173C-09565C7EE86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DCF1C4F-83F2-AA4E-624B-575A6917DD4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FF1292D-9B44-4C04-8564-57DE07DA270C}" type="datetimeFigureOut">
              <a:rPr lang="en-US" smtClean="0"/>
              <a:t>7/7/2023</a:t>
            </a:fld>
            <a:endParaRPr lang="en-US"/>
          </a:p>
        </p:txBody>
      </p:sp>
      <p:sp>
        <p:nvSpPr>
          <p:cNvPr id="5" name="Footer Placeholder 4">
            <a:extLst>
              <a:ext uri="{FF2B5EF4-FFF2-40B4-BE49-F238E27FC236}">
                <a16:creationId xmlns:a16="http://schemas.microsoft.com/office/drawing/2014/main" id="{0A53E155-9BD2-38AF-7F75-9F144D0224D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29642F1-8C4A-743A-E254-B9B52859D52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1816B50-F816-4E1A-A421-2C48A937FAB2}" type="slidenum">
              <a:rPr lang="en-US" smtClean="0"/>
              <a:t>‹#›</a:t>
            </a:fld>
            <a:endParaRPr lang="en-US"/>
          </a:p>
        </p:txBody>
      </p:sp>
    </p:spTree>
    <p:extLst>
      <p:ext uri="{BB962C8B-B14F-4D97-AF65-F5344CB8AC3E}">
        <p14:creationId xmlns:p14="http://schemas.microsoft.com/office/powerpoint/2010/main" val="94339992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chandoo.org/wp/nightmarish-pie-charts/" TargetMode="External"/><Relationship Id="rId2" Type="http://schemas.openxmlformats.org/officeDocument/2006/relationships/image" Target="../media/image9.jpe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hyperlink" Target="https://rigorousthemes.com/blog/bad-data-visualization-examples/"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s://rigorousthemes.com/blog/bad-data-visualization-examples/" TargetMode="External"/><Relationship Id="rId2" Type="http://schemas.openxmlformats.org/officeDocument/2006/relationships/hyperlink" Target="https://www.businessinsider.com/the-27-worst-charts-of-all-time-2013-6" TargetMode="External"/><Relationship Id="rId1" Type="http://schemas.openxmlformats.org/officeDocument/2006/relationships/slideLayout" Target="../slideLayouts/slideLayout4.xml"/><Relationship Id="rId4" Type="http://schemas.openxmlformats.org/officeDocument/2006/relationships/image" Target="../media/image11.jpe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www.geeksforgeeks.org/top-8-python-libraries-for-data-visualization/" TargetMode="External"/><Relationship Id="rId2" Type="http://schemas.openxmlformats.org/officeDocument/2006/relationships/hyperlink" Target="https://www.geeksforgeeks.org/libraries-in-python/"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numpy.org/doc/" TargetMode="External"/><Relationship Id="rId2" Type="http://schemas.openxmlformats.org/officeDocument/2006/relationships/hyperlink" Target="https://pandas.pydata.org/docs/user_guide/index.html#user-guide" TargetMode="External"/><Relationship Id="rId1" Type="http://schemas.openxmlformats.org/officeDocument/2006/relationships/slideLayout" Target="../slideLayouts/slideLayout2.xml"/><Relationship Id="rId6" Type="http://schemas.openxmlformats.org/officeDocument/2006/relationships/hyperlink" Target="https://libraries.io/pypi/squarify" TargetMode="External"/><Relationship Id="rId5" Type="http://schemas.openxmlformats.org/officeDocument/2006/relationships/hyperlink" Target="https://seaborn.pydata.org/" TargetMode="External"/><Relationship Id="rId4" Type="http://schemas.openxmlformats.org/officeDocument/2006/relationships/hyperlink" Target="https://matplotlib.org/stable/index.html" TargetMode="External"/></Relationships>
</file>

<file path=ppt/slides/_rels/slide1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file:///C:\GitHub\TechCamp\resources\VisualVocab_FT4schools_RGS.pdf" TargetMode="External"/><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news.mit.edu/2015/how-make-better-infographic-visualizations-1105" TargetMode="External"/><Relationship Id="rId2" Type="http://schemas.openxmlformats.org/officeDocument/2006/relationships/hyperlink" Target="https://towardsdatascience.com/six-guidelines-for-good-visualizations-7c1831cda29f" TargetMode="External"/><Relationship Id="rId1" Type="http://schemas.openxmlformats.org/officeDocument/2006/relationships/slideLayout" Target="../slideLayouts/slideLayout4.xml"/><Relationship Id="rId5" Type="http://schemas.openxmlformats.org/officeDocument/2006/relationships/image" Target="../media/image8.jpeg"/><Relationship Id="rId4" Type="http://schemas.openxmlformats.org/officeDocument/2006/relationships/hyperlink" Target="https://www.visualcapitalist.com/visualized-the-worlds-population-at-8-billion/"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Yellow python">
            <a:extLst>
              <a:ext uri="{FF2B5EF4-FFF2-40B4-BE49-F238E27FC236}">
                <a16:creationId xmlns:a16="http://schemas.microsoft.com/office/drawing/2014/main" id="{9A5D3A23-7507-075B-4241-F0E5080B0236}"/>
              </a:ext>
            </a:extLst>
          </p:cNvPr>
          <p:cNvPicPr>
            <a:picLocks noChangeAspect="1"/>
          </p:cNvPicPr>
          <p:nvPr/>
        </p:nvPicPr>
        <p:blipFill rotWithShape="1">
          <a:blip r:embed="rId2">
            <a:alphaModFix amt="50000"/>
          </a:blip>
          <a:srcRect t="16357"/>
          <a:stretch/>
        </p:blipFill>
        <p:spPr>
          <a:xfrm>
            <a:off x="20" y="1"/>
            <a:ext cx="12191980" cy="6857999"/>
          </a:xfrm>
          <a:prstGeom prst="rect">
            <a:avLst/>
          </a:prstGeom>
        </p:spPr>
      </p:pic>
      <p:sp>
        <p:nvSpPr>
          <p:cNvPr id="2" name="Title 1">
            <a:extLst>
              <a:ext uri="{FF2B5EF4-FFF2-40B4-BE49-F238E27FC236}">
                <a16:creationId xmlns:a16="http://schemas.microsoft.com/office/drawing/2014/main" id="{ADB80929-4234-C3E1-E031-A47395B0D461}"/>
              </a:ext>
            </a:extLst>
          </p:cNvPr>
          <p:cNvSpPr>
            <a:spLocks noGrp="1"/>
          </p:cNvSpPr>
          <p:nvPr>
            <p:ph type="ctrTitle"/>
          </p:nvPr>
        </p:nvSpPr>
        <p:spPr>
          <a:xfrm>
            <a:off x="1524000" y="1122362"/>
            <a:ext cx="9144000" cy="2900518"/>
          </a:xfrm>
        </p:spPr>
        <p:txBody>
          <a:bodyPr>
            <a:normAutofit/>
          </a:bodyPr>
          <a:lstStyle/>
          <a:p>
            <a:r>
              <a:rPr lang="en-US">
                <a:solidFill>
                  <a:srgbClr val="FFFFFF"/>
                </a:solidFill>
              </a:rPr>
              <a:t>Data Visualization Using Python</a:t>
            </a:r>
          </a:p>
        </p:txBody>
      </p:sp>
      <p:sp>
        <p:nvSpPr>
          <p:cNvPr id="3" name="Subtitle 2">
            <a:extLst>
              <a:ext uri="{FF2B5EF4-FFF2-40B4-BE49-F238E27FC236}">
                <a16:creationId xmlns:a16="http://schemas.microsoft.com/office/drawing/2014/main" id="{98BCB712-A5CC-F30C-8A56-C135568A097E}"/>
              </a:ext>
            </a:extLst>
          </p:cNvPr>
          <p:cNvSpPr>
            <a:spLocks noGrp="1"/>
          </p:cNvSpPr>
          <p:nvPr>
            <p:ph type="subTitle" idx="1"/>
          </p:nvPr>
        </p:nvSpPr>
        <p:spPr>
          <a:xfrm>
            <a:off x="1524000" y="4159404"/>
            <a:ext cx="9144000" cy="1098395"/>
          </a:xfrm>
        </p:spPr>
        <p:txBody>
          <a:bodyPr>
            <a:normAutofit/>
          </a:bodyPr>
          <a:lstStyle/>
          <a:p>
            <a:r>
              <a:rPr lang="en-US" sz="1700">
                <a:solidFill>
                  <a:srgbClr val="FFFFFF"/>
                </a:solidFill>
              </a:rPr>
              <a:t>Erin Howland &amp; James Bartlett</a:t>
            </a:r>
          </a:p>
          <a:p>
            <a:endParaRPr lang="en-US" sz="1700">
              <a:solidFill>
                <a:srgbClr val="FFFFFF"/>
              </a:solidFill>
            </a:endParaRPr>
          </a:p>
          <a:p>
            <a:r>
              <a:rPr lang="en-US" sz="1700">
                <a:solidFill>
                  <a:srgbClr val="FFFFFF"/>
                </a:solidFill>
              </a:rPr>
              <a:t>Tech Camp 2023</a:t>
            </a:r>
          </a:p>
        </p:txBody>
      </p:sp>
    </p:spTree>
    <p:extLst>
      <p:ext uri="{BB962C8B-B14F-4D97-AF65-F5344CB8AC3E}">
        <p14:creationId xmlns:p14="http://schemas.microsoft.com/office/powerpoint/2010/main" val="331885314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iterate>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1500"/>
                                  </p:stCondLst>
                                  <p:iterate>
                                    <p:tmPct val="10000"/>
                                  </p:iterate>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700"/>
                                        <p:tgtEl>
                                          <p:spTgt spid="3">
                                            <p:txEl>
                                              <p:pRg st="2" end="2"/>
                                            </p:txEl>
                                          </p:spTgt>
                                        </p:tgtEl>
                                      </p:cBhvr>
                                    </p:animEffect>
                                  </p:childTnLst>
                                </p:cTn>
                              </p:par>
                              <p:par>
                                <p:cTn id="13" presetID="10" presetClass="entr" presetSubtype="0" fill="hold" grpId="0" nodeType="withEffect">
                                  <p:stCondLst>
                                    <p:cond delay="1000"/>
                                  </p:stCondLst>
                                  <p:iterate>
                                    <p:tmPct val="10000"/>
                                  </p:iterate>
                                  <p:childTnLst>
                                    <p:set>
                                      <p:cBhvr>
                                        <p:cTn id="14" dur="1" fill="hold">
                                          <p:stCondLst>
                                            <p:cond delay="0"/>
                                          </p:stCondLst>
                                        </p:cTn>
                                        <p:tgtEl>
                                          <p:spTgt spid="2"/>
                                        </p:tgtEl>
                                        <p:attrNameLst>
                                          <p:attrName>style.visibility</p:attrName>
                                        </p:attrNameLst>
                                      </p:cBhvr>
                                      <p:to>
                                        <p:strVal val="visible"/>
                                      </p:to>
                                    </p:set>
                                    <p:animEffect transition="in" filter="fade">
                                      <p:cBhvr>
                                        <p:cTn id="15"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1" name="Rectangle 10">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801295-3D78-B408-F9F1-ED44CE4A2E7B}"/>
              </a:ext>
            </a:extLst>
          </p:cNvPr>
          <p:cNvSpPr>
            <a:spLocks noGrp="1"/>
          </p:cNvSpPr>
          <p:nvPr>
            <p:ph type="title"/>
          </p:nvPr>
        </p:nvSpPr>
        <p:spPr>
          <a:xfrm>
            <a:off x="1043631" y="809898"/>
            <a:ext cx="9942716" cy="1554480"/>
          </a:xfrm>
        </p:spPr>
        <p:txBody>
          <a:bodyPr anchor="ctr">
            <a:normAutofit/>
          </a:bodyPr>
          <a:lstStyle/>
          <a:p>
            <a:r>
              <a:rPr lang="en-US" sz="4800" dirty="0"/>
              <a:t>Common Errors in Visualizations</a:t>
            </a:r>
          </a:p>
        </p:txBody>
      </p:sp>
      <p:sp>
        <p:nvSpPr>
          <p:cNvPr id="3" name="Content Placeholder 2">
            <a:extLst>
              <a:ext uri="{FF2B5EF4-FFF2-40B4-BE49-F238E27FC236}">
                <a16:creationId xmlns:a16="http://schemas.microsoft.com/office/drawing/2014/main" id="{95FA2FF2-74BA-F91F-C52E-A588687A9C83}"/>
              </a:ext>
            </a:extLst>
          </p:cNvPr>
          <p:cNvSpPr>
            <a:spLocks noGrp="1"/>
          </p:cNvSpPr>
          <p:nvPr>
            <p:ph idx="1"/>
          </p:nvPr>
        </p:nvSpPr>
        <p:spPr>
          <a:xfrm>
            <a:off x="1045028" y="3017522"/>
            <a:ext cx="9941319" cy="3124658"/>
          </a:xfrm>
        </p:spPr>
        <p:txBody>
          <a:bodyPr anchor="ctr">
            <a:normAutofit lnSpcReduction="10000"/>
          </a:bodyPr>
          <a:lstStyle/>
          <a:p>
            <a:r>
              <a:rPr lang="en-US" sz="2400" dirty="0"/>
              <a:t>Wrong type of chart/graph</a:t>
            </a:r>
          </a:p>
          <a:p>
            <a:r>
              <a:rPr lang="en-US" sz="2400" dirty="0"/>
              <a:t>Too many variables</a:t>
            </a:r>
          </a:p>
          <a:p>
            <a:r>
              <a:rPr lang="en-US" sz="2400" dirty="0"/>
              <a:t>Faulty/inconsistent scale</a:t>
            </a:r>
          </a:p>
          <a:p>
            <a:pPr lvl="1"/>
            <a:r>
              <a:rPr lang="en-US" sz="2000" dirty="0"/>
              <a:t>Scale breaks (cropped axis) make small differences seem bigger</a:t>
            </a:r>
          </a:p>
          <a:p>
            <a:pPr lvl="1"/>
            <a:r>
              <a:rPr lang="en-US" sz="2000" dirty="0"/>
              <a:t>Unclear linear vs. logarithmic scale distorts understanding/perception of data</a:t>
            </a:r>
          </a:p>
          <a:p>
            <a:pPr lvl="1"/>
            <a:r>
              <a:rPr lang="en-US" sz="2000" dirty="0"/>
              <a:t>Inconsistent time intervals </a:t>
            </a:r>
          </a:p>
          <a:p>
            <a:r>
              <a:rPr lang="en-US" sz="2400" dirty="0"/>
              <a:t>Poor color choices</a:t>
            </a:r>
          </a:p>
          <a:p>
            <a:r>
              <a:rPr lang="en-US" sz="2400" dirty="0"/>
              <a:t>Poor labeling</a:t>
            </a:r>
          </a:p>
        </p:txBody>
      </p:sp>
      <p:cxnSp>
        <p:nvCxnSpPr>
          <p:cNvPr id="17" name="Straight Connector 16">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69893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C1BD35-F7C0-58BE-B0BA-AA25D1763E54}"/>
              </a:ext>
            </a:extLst>
          </p:cNvPr>
          <p:cNvSpPr>
            <a:spLocks noGrp="1"/>
          </p:cNvSpPr>
          <p:nvPr>
            <p:ph type="title"/>
          </p:nvPr>
        </p:nvSpPr>
        <p:spPr/>
        <p:txBody>
          <a:bodyPr/>
          <a:lstStyle/>
          <a:p>
            <a:r>
              <a:rPr lang="en-US" dirty="0"/>
              <a:t>Bad Visuals in the Wild, pt I</a:t>
            </a:r>
          </a:p>
        </p:txBody>
      </p:sp>
      <p:pic>
        <p:nvPicPr>
          <p:cNvPr id="1026" name="Picture 2" descr="Top 100 Twitter users - Bad charts">
            <a:extLst>
              <a:ext uri="{FF2B5EF4-FFF2-40B4-BE49-F238E27FC236}">
                <a16:creationId xmlns:a16="http://schemas.microsoft.com/office/drawing/2014/main" id="{2E791FEC-0E5A-0D4F-D6D1-B00DD3B8B12D}"/>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38200" y="1370959"/>
            <a:ext cx="5044440" cy="4409595"/>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8BE25487-B258-4EDF-7DD2-A59A604CB343}"/>
              </a:ext>
            </a:extLst>
          </p:cNvPr>
          <p:cNvSpPr>
            <a:spLocks noGrp="1"/>
          </p:cNvSpPr>
          <p:nvPr>
            <p:ph type="ftr" sz="quarter" idx="11"/>
          </p:nvPr>
        </p:nvSpPr>
        <p:spPr/>
        <p:txBody>
          <a:bodyPr/>
          <a:lstStyle/>
          <a:p>
            <a:r>
              <a:rPr lang="en-US" dirty="0">
                <a:hlinkClick r:id="rId3"/>
              </a:rPr>
              <a:t>https://chandoo.org/wp/nightmarish-pie-charts/</a:t>
            </a:r>
            <a:endParaRPr lang="en-US" dirty="0"/>
          </a:p>
          <a:p>
            <a:r>
              <a:rPr lang="en-US" dirty="0">
                <a:hlinkClick r:id="rId4"/>
              </a:rPr>
              <a:t>https://rigorousthemes.com/blog/bad-data-visualization-examples/</a:t>
            </a:r>
            <a:endParaRPr lang="en-US" dirty="0"/>
          </a:p>
          <a:p>
            <a:endParaRPr lang="en-US" dirty="0"/>
          </a:p>
        </p:txBody>
      </p:sp>
      <p:pic>
        <p:nvPicPr>
          <p:cNvPr id="7" name="Picture 6">
            <a:extLst>
              <a:ext uri="{FF2B5EF4-FFF2-40B4-BE49-F238E27FC236}">
                <a16:creationId xmlns:a16="http://schemas.microsoft.com/office/drawing/2014/main" id="{4D708A0C-F2A7-FA4C-3E15-019A3F1FB3E6}"/>
              </a:ext>
            </a:extLst>
          </p:cNvPr>
          <p:cNvPicPr>
            <a:picLocks noChangeAspect="1"/>
          </p:cNvPicPr>
          <p:nvPr/>
        </p:nvPicPr>
        <p:blipFill>
          <a:blip r:embed="rId5"/>
          <a:stretch>
            <a:fillRect/>
          </a:stretch>
        </p:blipFill>
        <p:spPr>
          <a:xfrm>
            <a:off x="5997786" y="1596302"/>
            <a:ext cx="5706533" cy="3958907"/>
          </a:xfrm>
          <a:prstGeom prst="rect">
            <a:avLst/>
          </a:prstGeom>
        </p:spPr>
      </p:pic>
    </p:spTree>
    <p:extLst>
      <p:ext uri="{BB962C8B-B14F-4D97-AF65-F5344CB8AC3E}">
        <p14:creationId xmlns:p14="http://schemas.microsoft.com/office/powerpoint/2010/main" val="38393202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37960-C123-4B7C-8666-C639CEB1F49E}"/>
              </a:ext>
            </a:extLst>
          </p:cNvPr>
          <p:cNvSpPr>
            <a:spLocks noGrp="1"/>
          </p:cNvSpPr>
          <p:nvPr>
            <p:ph type="title"/>
          </p:nvPr>
        </p:nvSpPr>
        <p:spPr/>
        <p:txBody>
          <a:bodyPr/>
          <a:lstStyle/>
          <a:p>
            <a:r>
              <a:rPr lang="en-US" dirty="0"/>
              <a:t>Bad Visuals in the Wild, pt II</a:t>
            </a:r>
          </a:p>
        </p:txBody>
      </p:sp>
      <p:sp>
        <p:nvSpPr>
          <p:cNvPr id="4" name="Content Placeholder 3">
            <a:extLst>
              <a:ext uri="{FF2B5EF4-FFF2-40B4-BE49-F238E27FC236}">
                <a16:creationId xmlns:a16="http://schemas.microsoft.com/office/drawing/2014/main" id="{89FEC452-4B05-612E-B270-43AE726ADC97}"/>
              </a:ext>
            </a:extLst>
          </p:cNvPr>
          <p:cNvSpPr>
            <a:spLocks noGrp="1"/>
          </p:cNvSpPr>
          <p:nvPr>
            <p:ph sz="half" idx="2"/>
          </p:nvPr>
        </p:nvSpPr>
        <p:spPr/>
        <p:txBody>
          <a:bodyPr>
            <a:normAutofit lnSpcReduction="10000"/>
          </a:bodyPr>
          <a:lstStyle/>
          <a:p>
            <a:r>
              <a:rPr lang="en-US" dirty="0"/>
              <a:t>Numbers don’t lie (unless you’re as careless as whoever put together this chart), but the methods by which the numbers are gathered and how those numbers are presented can be deceptive.</a:t>
            </a:r>
          </a:p>
          <a:p>
            <a:r>
              <a:rPr lang="en-US" dirty="0"/>
              <a:t>Want some more bad charts?</a:t>
            </a:r>
          </a:p>
          <a:p>
            <a:pPr lvl="1"/>
            <a:r>
              <a:rPr lang="en-US" dirty="0">
                <a:hlinkClick r:id="rId2"/>
              </a:rPr>
              <a:t>Business Insider - 27 Worst Charts (2013)</a:t>
            </a:r>
            <a:endParaRPr lang="en-US" dirty="0"/>
          </a:p>
          <a:p>
            <a:pPr lvl="1"/>
            <a:r>
              <a:rPr lang="en-US" dirty="0">
                <a:hlinkClick r:id="rId3"/>
              </a:rPr>
              <a:t>Bad Infographics</a:t>
            </a:r>
            <a:endParaRPr lang="en-US" dirty="0"/>
          </a:p>
        </p:txBody>
      </p:sp>
      <p:pic>
        <p:nvPicPr>
          <p:cNvPr id="2054" name="Picture 6" descr="Image">
            <a:extLst>
              <a:ext uri="{FF2B5EF4-FFF2-40B4-BE49-F238E27FC236}">
                <a16:creationId xmlns:a16="http://schemas.microsoft.com/office/drawing/2014/main" id="{51A4CFD3-1D1C-9F44-09C2-2E990CDCD420}"/>
              </a:ext>
            </a:extLst>
          </p:cNvPr>
          <p:cNvPicPr>
            <a:picLocks noGrp="1" noChangeAspect="1" noChangeArrowheads="1"/>
          </p:cNvPicPr>
          <p:nvPr>
            <p:ph sz="half" idx="1"/>
          </p:nvPr>
        </p:nvPicPr>
        <p:blipFill>
          <a:blip r:embed="rId4">
            <a:extLst>
              <a:ext uri="{28A0092B-C50C-407E-A947-70E740481C1C}">
                <a14:useLocalDpi xmlns:a14="http://schemas.microsoft.com/office/drawing/2010/main" val="0"/>
              </a:ext>
            </a:extLst>
          </a:blip>
          <a:srcRect/>
          <a:stretch>
            <a:fillRect/>
          </a:stretch>
        </p:blipFill>
        <p:spPr bwMode="auto">
          <a:xfrm>
            <a:off x="0" y="1716545"/>
            <a:ext cx="6172199" cy="4577715"/>
          </a:xfrm>
          <a:prstGeom prst="rect">
            <a:avLst/>
          </a:prstGeom>
          <a:noFill/>
          <a:extLst>
            <a:ext uri="{909E8E84-426E-40DD-AFC4-6F175D3DCCD1}">
              <a14:hiddenFill xmlns:a14="http://schemas.microsoft.com/office/drawing/2010/main">
                <a:solidFill>
                  <a:srgbClr val="FFFFFF"/>
                </a:solidFill>
              </a14:hiddenFill>
            </a:ext>
          </a:extLst>
        </p:spPr>
      </p:pic>
      <p:sp>
        <p:nvSpPr>
          <p:cNvPr id="6" name="Footer Placeholder 5">
            <a:extLst>
              <a:ext uri="{FF2B5EF4-FFF2-40B4-BE49-F238E27FC236}">
                <a16:creationId xmlns:a16="http://schemas.microsoft.com/office/drawing/2014/main" id="{2994B5E5-B479-D1CA-2EBB-ECEB8AF371B3}"/>
              </a:ext>
            </a:extLst>
          </p:cNvPr>
          <p:cNvSpPr>
            <a:spLocks noGrp="1"/>
          </p:cNvSpPr>
          <p:nvPr>
            <p:ph type="ftr" sz="quarter" idx="11"/>
          </p:nvPr>
        </p:nvSpPr>
        <p:spPr/>
        <p:txBody>
          <a:bodyPr/>
          <a:lstStyle/>
          <a:p>
            <a:r>
              <a:rPr lang="en-US"/>
              <a:t>https://www.rawstory.com/fox-news-misleading-graphs/</a:t>
            </a:r>
          </a:p>
        </p:txBody>
      </p:sp>
    </p:spTree>
    <p:extLst>
      <p:ext uri="{BB962C8B-B14F-4D97-AF65-F5344CB8AC3E}">
        <p14:creationId xmlns:p14="http://schemas.microsoft.com/office/powerpoint/2010/main" val="13288346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AD318CC-E2A8-4E27-9548-A047A78999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B5A647D-5A81-F8C5-A579-12B3948E157C}"/>
              </a:ext>
            </a:extLst>
          </p:cNvPr>
          <p:cNvSpPr>
            <a:spLocks noGrp="1"/>
          </p:cNvSpPr>
          <p:nvPr>
            <p:ph type="title"/>
          </p:nvPr>
        </p:nvSpPr>
        <p:spPr>
          <a:xfrm>
            <a:off x="645065" y="1463040"/>
            <a:ext cx="3796306" cy="2690949"/>
          </a:xfrm>
        </p:spPr>
        <p:txBody>
          <a:bodyPr anchor="t">
            <a:normAutofit/>
          </a:bodyPr>
          <a:lstStyle/>
          <a:p>
            <a:r>
              <a:rPr lang="en-US" sz="4800" dirty="0"/>
              <a:t>Python Libraries</a:t>
            </a:r>
          </a:p>
        </p:txBody>
      </p:sp>
      <p:grpSp>
        <p:nvGrpSpPr>
          <p:cNvPr id="10" name="Group 9">
            <a:extLst>
              <a:ext uri="{FF2B5EF4-FFF2-40B4-BE49-F238E27FC236}">
                <a16:creationId xmlns:a16="http://schemas.microsoft.com/office/drawing/2014/main" id="{B14B560F-9DD7-4302-A60B-EBD3EF59B07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09667" y="4415246"/>
            <a:ext cx="11982332" cy="2087795"/>
            <a:chOff x="143163" y="5763486"/>
            <a:chExt cx="11982332" cy="739555"/>
          </a:xfrm>
        </p:grpSpPr>
        <p:sp>
          <p:nvSpPr>
            <p:cNvPr id="11" name="Rectangle 10">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357444" y="5763486"/>
              <a:ext cx="11768051" cy="73955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C21D6966-343E-49AC-A026-D2497E0C3CA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143163" y="5763486"/>
              <a:ext cx="1" cy="739555"/>
            </a:xfrm>
            <a:prstGeom prst="line">
              <a:avLst/>
            </a:prstGeom>
            <a:ln w="17780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14" name="Rectangle 13">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3706" y="587829"/>
            <a:ext cx="6505300" cy="568234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870E2202-3624-6768-5709-FF72CFB1021F}"/>
              </a:ext>
            </a:extLst>
          </p:cNvPr>
          <p:cNvSpPr>
            <a:spLocks noGrp="1"/>
          </p:cNvSpPr>
          <p:nvPr>
            <p:ph idx="1"/>
          </p:nvPr>
        </p:nvSpPr>
        <p:spPr>
          <a:xfrm>
            <a:off x="5656218" y="1463039"/>
            <a:ext cx="5542387" cy="4300447"/>
          </a:xfrm>
        </p:spPr>
        <p:txBody>
          <a:bodyPr anchor="t">
            <a:normAutofit/>
          </a:bodyPr>
          <a:lstStyle/>
          <a:p>
            <a:r>
              <a:rPr lang="en-US" sz="2200" dirty="0"/>
              <a:t>What is a library?</a:t>
            </a:r>
          </a:p>
          <a:p>
            <a:pPr lvl="1"/>
            <a:r>
              <a:rPr lang="en-US" sz="2000" dirty="0"/>
              <a:t>A collection of books, journals, and other resources are stored for use</a:t>
            </a:r>
          </a:p>
          <a:p>
            <a:r>
              <a:rPr lang="en-US" sz="2200" dirty="0"/>
              <a:t>What is a Python library?</a:t>
            </a:r>
          </a:p>
          <a:p>
            <a:pPr lvl="1"/>
            <a:r>
              <a:rPr lang="en-US" sz="2000" dirty="0"/>
              <a:t>A collection of code – think of each Python library like a physical library from which you can check out functions rather than books</a:t>
            </a:r>
          </a:p>
          <a:p>
            <a:pPr lvl="1"/>
            <a:r>
              <a:rPr lang="en-US" sz="2000" dirty="0"/>
              <a:t>Allows us to code more efficiently in Python by not having to rewrite common code blocks that someone else has already written</a:t>
            </a:r>
          </a:p>
          <a:p>
            <a:pPr lvl="1"/>
            <a:r>
              <a:rPr lang="en-US" sz="2000" dirty="0"/>
              <a:t>Using a Python library is totally ok and is not considered plagiarism, and is, in fact, encouraged</a:t>
            </a:r>
          </a:p>
        </p:txBody>
      </p:sp>
    </p:spTree>
    <p:extLst>
      <p:ext uri="{BB962C8B-B14F-4D97-AF65-F5344CB8AC3E}">
        <p14:creationId xmlns:p14="http://schemas.microsoft.com/office/powerpoint/2010/main" val="27916317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1" name="Rectangle 10">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801295-3D78-B408-F9F1-ED44CE4A2E7B}"/>
              </a:ext>
            </a:extLst>
          </p:cNvPr>
          <p:cNvSpPr>
            <a:spLocks noGrp="1"/>
          </p:cNvSpPr>
          <p:nvPr>
            <p:ph type="title"/>
          </p:nvPr>
        </p:nvSpPr>
        <p:spPr>
          <a:xfrm>
            <a:off x="1043631" y="809898"/>
            <a:ext cx="9942716" cy="1554480"/>
          </a:xfrm>
        </p:spPr>
        <p:txBody>
          <a:bodyPr anchor="ctr">
            <a:normAutofit/>
          </a:bodyPr>
          <a:lstStyle/>
          <a:p>
            <a:r>
              <a:rPr lang="en-US" sz="4800" dirty="0"/>
              <a:t>What Kinds of Libraries are There?</a:t>
            </a:r>
          </a:p>
        </p:txBody>
      </p:sp>
      <p:sp>
        <p:nvSpPr>
          <p:cNvPr id="3" name="Content Placeholder 2">
            <a:extLst>
              <a:ext uri="{FF2B5EF4-FFF2-40B4-BE49-F238E27FC236}">
                <a16:creationId xmlns:a16="http://schemas.microsoft.com/office/drawing/2014/main" id="{95FA2FF2-74BA-F91F-C52E-A588687A9C83}"/>
              </a:ext>
            </a:extLst>
          </p:cNvPr>
          <p:cNvSpPr>
            <a:spLocks noGrp="1"/>
          </p:cNvSpPr>
          <p:nvPr>
            <p:ph idx="1"/>
          </p:nvPr>
        </p:nvSpPr>
        <p:spPr>
          <a:xfrm>
            <a:off x="1045028" y="3017522"/>
            <a:ext cx="9941319" cy="3124658"/>
          </a:xfrm>
        </p:spPr>
        <p:txBody>
          <a:bodyPr anchor="ctr">
            <a:normAutofit/>
          </a:bodyPr>
          <a:lstStyle/>
          <a:p>
            <a:pPr marL="0" indent="0">
              <a:buNone/>
            </a:pPr>
            <a:r>
              <a:rPr lang="en-US" sz="2400" dirty="0"/>
              <a:t>Just as book libraries tend to focus on specific audiences (general, children, lawyers, etc.) Python libraries tend to specialize in different kinds of tasks:</a:t>
            </a:r>
          </a:p>
          <a:p>
            <a:pPr lvl="1"/>
            <a:r>
              <a:rPr lang="en-US" sz="2000" dirty="0"/>
              <a:t>Data manipulation: Pandas, </a:t>
            </a:r>
            <a:r>
              <a:rPr lang="en-US" sz="2000" dirty="0" err="1"/>
              <a:t>datatable</a:t>
            </a:r>
            <a:r>
              <a:rPr lang="en-US" sz="2000" dirty="0"/>
              <a:t>, </a:t>
            </a:r>
            <a:r>
              <a:rPr lang="en-US" sz="2000" dirty="0" err="1"/>
              <a:t>PandaPy</a:t>
            </a:r>
            <a:r>
              <a:rPr lang="en-US" sz="2000" dirty="0"/>
              <a:t>, NumPy</a:t>
            </a:r>
          </a:p>
          <a:p>
            <a:pPr lvl="1"/>
            <a:r>
              <a:rPr lang="en-US" sz="2000" dirty="0"/>
              <a:t>Web scraping: </a:t>
            </a:r>
            <a:r>
              <a:rPr lang="en-US" sz="2000" dirty="0" err="1"/>
              <a:t>BeautifulSoup</a:t>
            </a:r>
            <a:r>
              <a:rPr lang="en-US" sz="2000" dirty="0"/>
              <a:t>, Scrapy</a:t>
            </a:r>
          </a:p>
          <a:p>
            <a:pPr lvl="1"/>
            <a:r>
              <a:rPr lang="en-US" sz="2000" dirty="0"/>
              <a:t>Visualization: Matplotlib, Seaborn, </a:t>
            </a:r>
            <a:r>
              <a:rPr lang="en-US" sz="2000" dirty="0" err="1"/>
              <a:t>Plotly</a:t>
            </a:r>
            <a:r>
              <a:rPr lang="en-US" sz="2000" dirty="0"/>
              <a:t>, </a:t>
            </a:r>
            <a:r>
              <a:rPr lang="en-US" sz="2000" dirty="0" err="1"/>
              <a:t>GGplot</a:t>
            </a:r>
            <a:endParaRPr lang="en-US" sz="2000" dirty="0"/>
          </a:p>
          <a:p>
            <a:pPr lvl="1"/>
            <a:r>
              <a:rPr lang="en-US" sz="2000" dirty="0"/>
              <a:t>AI/ML/complex analysis: Scikit-Learn, NumPy, TensorFlow, </a:t>
            </a:r>
            <a:r>
              <a:rPr lang="en-US" sz="2000" dirty="0" err="1"/>
              <a:t>PyTorch</a:t>
            </a:r>
            <a:endParaRPr lang="en-US" sz="2000" dirty="0"/>
          </a:p>
        </p:txBody>
      </p:sp>
      <p:cxnSp>
        <p:nvCxnSpPr>
          <p:cNvPr id="17" name="Straight Connector 16">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4" name="Footer Placeholder 3">
            <a:extLst>
              <a:ext uri="{FF2B5EF4-FFF2-40B4-BE49-F238E27FC236}">
                <a16:creationId xmlns:a16="http://schemas.microsoft.com/office/drawing/2014/main" id="{5B5B3420-FEAE-D9DB-FC4E-5FE19A894112}"/>
              </a:ext>
            </a:extLst>
          </p:cNvPr>
          <p:cNvSpPr>
            <a:spLocks noGrp="1"/>
          </p:cNvSpPr>
          <p:nvPr>
            <p:ph type="ftr" sz="quarter" idx="11"/>
          </p:nvPr>
        </p:nvSpPr>
        <p:spPr>
          <a:xfrm>
            <a:off x="1043631" y="6563360"/>
            <a:ext cx="9941319" cy="158115"/>
          </a:xfrm>
        </p:spPr>
        <p:txBody>
          <a:bodyPr/>
          <a:lstStyle/>
          <a:p>
            <a:r>
              <a:rPr lang="en-US" dirty="0">
                <a:solidFill>
                  <a:schemeClr val="bg1">
                    <a:lumMod val="65000"/>
                  </a:schemeClr>
                </a:solidFill>
                <a:hlinkClick r:id="rId2">
                  <a:extLst>
                    <a:ext uri="{A12FA001-AC4F-418D-AE19-62706E023703}">
                      <ahyp:hlinkClr xmlns:ahyp="http://schemas.microsoft.com/office/drawing/2018/hyperlinkcolor" val="tx"/>
                    </a:ext>
                  </a:extLst>
                </a:hlinkClick>
              </a:rPr>
              <a:t>https://www.geeksforgeeks.org/libraries-in-python/</a:t>
            </a:r>
            <a:r>
              <a:rPr lang="en-US" dirty="0">
                <a:solidFill>
                  <a:schemeClr val="bg1">
                    <a:lumMod val="65000"/>
                  </a:schemeClr>
                </a:solidFill>
              </a:rPr>
              <a:t>		</a:t>
            </a:r>
            <a:r>
              <a:rPr lang="en-US" dirty="0">
                <a:solidFill>
                  <a:schemeClr val="bg1">
                    <a:lumMod val="65000"/>
                  </a:schemeClr>
                </a:solidFill>
                <a:hlinkClick r:id="rId3">
                  <a:extLst>
                    <a:ext uri="{A12FA001-AC4F-418D-AE19-62706E023703}">
                      <ahyp:hlinkClr xmlns:ahyp="http://schemas.microsoft.com/office/drawing/2018/hyperlinkcolor" val="tx"/>
                    </a:ext>
                  </a:extLst>
                </a:hlinkClick>
              </a:rPr>
              <a:t>https://www.geeksforgeeks.org/top-8-python-libraries-for-data-visualization/</a:t>
            </a:r>
            <a:endParaRPr lang="en-US" dirty="0">
              <a:solidFill>
                <a:schemeClr val="bg1">
                  <a:lumMod val="65000"/>
                </a:schemeClr>
              </a:solidFill>
            </a:endParaRPr>
          </a:p>
          <a:p>
            <a:endParaRPr lang="en-US" dirty="0"/>
          </a:p>
        </p:txBody>
      </p:sp>
    </p:spTree>
    <p:extLst>
      <p:ext uri="{BB962C8B-B14F-4D97-AF65-F5344CB8AC3E}">
        <p14:creationId xmlns:p14="http://schemas.microsoft.com/office/powerpoint/2010/main" val="33457809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1" name="Rectangle 10">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801295-3D78-B408-F9F1-ED44CE4A2E7B}"/>
              </a:ext>
            </a:extLst>
          </p:cNvPr>
          <p:cNvSpPr>
            <a:spLocks noGrp="1"/>
          </p:cNvSpPr>
          <p:nvPr>
            <p:ph type="title"/>
          </p:nvPr>
        </p:nvSpPr>
        <p:spPr>
          <a:xfrm>
            <a:off x="1043631" y="809898"/>
            <a:ext cx="9942716" cy="1554480"/>
          </a:xfrm>
        </p:spPr>
        <p:txBody>
          <a:bodyPr anchor="ctr">
            <a:normAutofit/>
          </a:bodyPr>
          <a:lstStyle/>
          <a:p>
            <a:r>
              <a:rPr lang="en-US" sz="4800" dirty="0"/>
              <a:t>How to use Python to Make Visuals?</a:t>
            </a:r>
          </a:p>
        </p:txBody>
      </p:sp>
      <p:sp>
        <p:nvSpPr>
          <p:cNvPr id="3" name="Content Placeholder 2">
            <a:extLst>
              <a:ext uri="{FF2B5EF4-FFF2-40B4-BE49-F238E27FC236}">
                <a16:creationId xmlns:a16="http://schemas.microsoft.com/office/drawing/2014/main" id="{95FA2FF2-74BA-F91F-C52E-A588687A9C83}"/>
              </a:ext>
            </a:extLst>
          </p:cNvPr>
          <p:cNvSpPr>
            <a:spLocks noGrp="1"/>
          </p:cNvSpPr>
          <p:nvPr>
            <p:ph idx="1"/>
          </p:nvPr>
        </p:nvSpPr>
        <p:spPr>
          <a:xfrm>
            <a:off x="1045028" y="3017522"/>
            <a:ext cx="9941319" cy="3124658"/>
          </a:xfrm>
        </p:spPr>
        <p:txBody>
          <a:bodyPr anchor="ctr">
            <a:normAutofit fontScale="92500" lnSpcReduction="20000"/>
          </a:bodyPr>
          <a:lstStyle/>
          <a:p>
            <a:endParaRPr lang="en-US" sz="2400" dirty="0"/>
          </a:p>
          <a:p>
            <a:r>
              <a:rPr lang="en-US" sz="2400" dirty="0"/>
              <a:t>Our focus is making visuals, but we’ll use some libraries that do other things. This is because we will also need to be able to view and manipulate our data in order to create visuals.</a:t>
            </a:r>
          </a:p>
          <a:p>
            <a:r>
              <a:rPr lang="en-US" sz="2400" dirty="0"/>
              <a:t>Libraries we’ll import and use today:</a:t>
            </a:r>
          </a:p>
          <a:p>
            <a:pPr lvl="1"/>
            <a:r>
              <a:rPr lang="en-US" sz="2000" dirty="0">
                <a:hlinkClick r:id="rId2"/>
              </a:rPr>
              <a:t>Pandas</a:t>
            </a:r>
            <a:endParaRPr lang="en-US" sz="2000" dirty="0"/>
          </a:p>
          <a:p>
            <a:pPr lvl="1"/>
            <a:r>
              <a:rPr lang="en-US" sz="2000" dirty="0">
                <a:hlinkClick r:id="rId3"/>
              </a:rPr>
              <a:t>NumPy</a:t>
            </a:r>
            <a:endParaRPr lang="en-US" sz="2000" dirty="0"/>
          </a:p>
          <a:p>
            <a:pPr lvl="1"/>
            <a:r>
              <a:rPr lang="en-US" sz="2000" dirty="0">
                <a:hlinkClick r:id="rId4"/>
              </a:rPr>
              <a:t>Matplotlib</a:t>
            </a:r>
            <a:endParaRPr lang="en-US" sz="2000" dirty="0"/>
          </a:p>
          <a:p>
            <a:pPr lvl="1"/>
            <a:r>
              <a:rPr lang="en-US" sz="2000" dirty="0">
                <a:hlinkClick r:id="rId5"/>
              </a:rPr>
              <a:t>Seaborn</a:t>
            </a:r>
            <a:endParaRPr lang="en-US" sz="2000" dirty="0"/>
          </a:p>
          <a:p>
            <a:pPr lvl="1"/>
            <a:r>
              <a:rPr lang="en-US" sz="2000" dirty="0" err="1">
                <a:hlinkClick r:id="rId6"/>
              </a:rPr>
              <a:t>Squarify</a:t>
            </a:r>
            <a:endParaRPr lang="en-US" sz="2000" dirty="0"/>
          </a:p>
        </p:txBody>
      </p:sp>
      <p:cxnSp>
        <p:nvCxnSpPr>
          <p:cNvPr id="17" name="Straight Connector 16">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28206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at staring at a laptop">
            <a:extLst>
              <a:ext uri="{FF2B5EF4-FFF2-40B4-BE49-F238E27FC236}">
                <a16:creationId xmlns:a16="http://schemas.microsoft.com/office/drawing/2014/main" id="{A201351E-3D89-6457-1D3A-889709C9B044}"/>
              </a:ext>
            </a:extLst>
          </p:cNvPr>
          <p:cNvPicPr>
            <a:picLocks noChangeAspect="1"/>
          </p:cNvPicPr>
          <p:nvPr/>
        </p:nvPicPr>
        <p:blipFill rotWithShape="1">
          <a:blip r:embed="rId2"/>
          <a:srcRect l="20180" t="9091" r="3109"/>
          <a:stretch/>
        </p:blipFill>
        <p:spPr>
          <a:xfrm>
            <a:off x="3522468" y="10"/>
            <a:ext cx="8669532" cy="6857990"/>
          </a:xfrm>
          <a:prstGeom prst="rect">
            <a:avLst/>
          </a:prstGeom>
        </p:spPr>
      </p:pic>
      <p:sp>
        <p:nvSpPr>
          <p:cNvPr id="18" name="Rectangle 17">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tx1"/>
              </a:gs>
              <a:gs pos="35000">
                <a:schemeClr val="tx1">
                  <a:alpha val="78000"/>
                </a:schemeClr>
              </a:gs>
              <a:gs pos="19000">
                <a:schemeClr val="tx1">
                  <a:alpha val="38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DB0B11A-2B80-2788-18BC-DC9F870994F5}"/>
              </a:ext>
            </a:extLst>
          </p:cNvPr>
          <p:cNvSpPr>
            <a:spLocks noGrp="1"/>
          </p:cNvSpPr>
          <p:nvPr>
            <p:ph type="title"/>
          </p:nvPr>
        </p:nvSpPr>
        <p:spPr>
          <a:xfrm>
            <a:off x="371094" y="1161288"/>
            <a:ext cx="3438144" cy="1124712"/>
          </a:xfrm>
        </p:spPr>
        <p:txBody>
          <a:bodyPr anchor="b">
            <a:normAutofit/>
          </a:bodyPr>
          <a:lstStyle/>
          <a:p>
            <a:r>
              <a:rPr lang="en-US" sz="2800">
                <a:solidFill>
                  <a:schemeClr val="bg1"/>
                </a:solidFill>
              </a:rPr>
              <a:t>To The Code!</a:t>
            </a:r>
          </a:p>
        </p:txBody>
      </p:sp>
      <p:sp>
        <p:nvSpPr>
          <p:cNvPr id="20" name="Rectangle 19">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2" name="Rectangle 21">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9144"/>
          </a:xfrm>
          <a:prstGeom prst="rect">
            <a:avLst/>
          </a:prstGeom>
          <a:solidFill>
            <a:schemeClr val="tx1"/>
          </a:solid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1A239784-9C5A-A7EE-D097-A6F98344A8C7}"/>
              </a:ext>
            </a:extLst>
          </p:cNvPr>
          <p:cNvSpPr>
            <a:spLocks noGrp="1"/>
          </p:cNvSpPr>
          <p:nvPr>
            <p:ph idx="1"/>
          </p:nvPr>
        </p:nvSpPr>
        <p:spPr>
          <a:xfrm>
            <a:off x="371094" y="2718054"/>
            <a:ext cx="3438906" cy="3207258"/>
          </a:xfrm>
        </p:spPr>
        <p:txBody>
          <a:bodyPr anchor="t">
            <a:normAutofit/>
          </a:bodyPr>
          <a:lstStyle/>
          <a:p>
            <a:pPr marL="0" indent="0">
              <a:buNone/>
            </a:pPr>
            <a:r>
              <a:rPr lang="en-US" sz="1700">
                <a:solidFill>
                  <a:schemeClr val="bg1"/>
                </a:solidFill>
              </a:rPr>
              <a:t>Dataset: cats.csv</a:t>
            </a:r>
          </a:p>
          <a:p>
            <a:pPr marL="0" indent="0">
              <a:buNone/>
            </a:pPr>
            <a:r>
              <a:rPr lang="en-US" sz="1700">
                <a:solidFill>
                  <a:schemeClr val="bg1"/>
                </a:solidFill>
              </a:rPr>
              <a:t>File: cat_survey.ipynb</a:t>
            </a:r>
          </a:p>
        </p:txBody>
      </p:sp>
    </p:spTree>
    <p:extLst>
      <p:ext uri="{BB962C8B-B14F-4D97-AF65-F5344CB8AC3E}">
        <p14:creationId xmlns:p14="http://schemas.microsoft.com/office/powerpoint/2010/main" val="9702458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AD318CC-E2A8-4E27-9548-A047A78999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B5A647D-5A81-F8C5-A579-12B3948E157C}"/>
              </a:ext>
            </a:extLst>
          </p:cNvPr>
          <p:cNvSpPr>
            <a:spLocks noGrp="1"/>
          </p:cNvSpPr>
          <p:nvPr>
            <p:ph type="title"/>
          </p:nvPr>
        </p:nvSpPr>
        <p:spPr>
          <a:xfrm>
            <a:off x="645065" y="1463040"/>
            <a:ext cx="3796306" cy="2690949"/>
          </a:xfrm>
        </p:spPr>
        <p:txBody>
          <a:bodyPr anchor="t">
            <a:normAutofit/>
          </a:bodyPr>
          <a:lstStyle/>
          <a:p>
            <a:r>
              <a:rPr lang="en-US" sz="4800" dirty="0"/>
              <a:t>Let’s Make Some Visuals!</a:t>
            </a:r>
          </a:p>
        </p:txBody>
      </p:sp>
      <p:grpSp>
        <p:nvGrpSpPr>
          <p:cNvPr id="10" name="Group 9">
            <a:extLst>
              <a:ext uri="{FF2B5EF4-FFF2-40B4-BE49-F238E27FC236}">
                <a16:creationId xmlns:a16="http://schemas.microsoft.com/office/drawing/2014/main" id="{B14B560F-9DD7-4302-A60B-EBD3EF59B07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09667" y="4415246"/>
            <a:ext cx="11982332" cy="2087795"/>
            <a:chOff x="143163" y="5763486"/>
            <a:chExt cx="11982332" cy="739555"/>
          </a:xfrm>
        </p:grpSpPr>
        <p:sp>
          <p:nvSpPr>
            <p:cNvPr id="11" name="Rectangle 10">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357444" y="5763486"/>
              <a:ext cx="11768051" cy="73955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C21D6966-343E-49AC-A026-D2497E0C3CA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143163" y="5763486"/>
              <a:ext cx="1" cy="739555"/>
            </a:xfrm>
            <a:prstGeom prst="line">
              <a:avLst/>
            </a:prstGeom>
            <a:ln w="17780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14" name="Rectangle 13">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3706" y="587829"/>
            <a:ext cx="6505300" cy="568234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870E2202-3624-6768-5709-FF72CFB1021F}"/>
              </a:ext>
            </a:extLst>
          </p:cNvPr>
          <p:cNvSpPr>
            <a:spLocks noGrp="1"/>
          </p:cNvSpPr>
          <p:nvPr>
            <p:ph idx="1"/>
          </p:nvPr>
        </p:nvSpPr>
        <p:spPr>
          <a:xfrm>
            <a:off x="5656218" y="1463039"/>
            <a:ext cx="5542387" cy="4300447"/>
          </a:xfrm>
        </p:spPr>
        <p:txBody>
          <a:bodyPr anchor="t">
            <a:normAutofit/>
          </a:bodyPr>
          <a:lstStyle/>
          <a:p>
            <a:r>
              <a:rPr lang="en-US" sz="2200" dirty="0"/>
              <a:t>We’ll look at a sample data set with the following goals:</a:t>
            </a:r>
          </a:p>
          <a:p>
            <a:pPr lvl="1"/>
            <a:r>
              <a:rPr lang="en-US" sz="2200" dirty="0"/>
              <a:t>Learn how to open a flat file in Python and load to a </a:t>
            </a:r>
            <a:r>
              <a:rPr lang="en-US" sz="2200" dirty="0" err="1"/>
              <a:t>dataframe</a:t>
            </a:r>
            <a:endParaRPr lang="en-US" sz="2200" dirty="0"/>
          </a:p>
          <a:p>
            <a:pPr lvl="1"/>
            <a:r>
              <a:rPr lang="en-US" sz="2200" dirty="0"/>
              <a:t>Explore data</a:t>
            </a:r>
          </a:p>
          <a:p>
            <a:pPr lvl="1"/>
            <a:r>
              <a:rPr lang="en-US" sz="2200" dirty="0"/>
              <a:t>Consider what story you can tell</a:t>
            </a:r>
          </a:p>
          <a:p>
            <a:pPr lvl="1"/>
            <a:r>
              <a:rPr lang="en-US" sz="2200" dirty="0"/>
              <a:t>Determine what visual(s) might be appropriate to communicate that story</a:t>
            </a:r>
          </a:p>
          <a:p>
            <a:pPr lvl="1"/>
            <a:r>
              <a:rPr lang="en-US" sz="2200" dirty="0"/>
              <a:t>Make some visuals</a:t>
            </a:r>
          </a:p>
          <a:p>
            <a:pPr lvl="2"/>
            <a:r>
              <a:rPr lang="en-US" sz="1800" dirty="0"/>
              <a:t>Different kinds of visuals</a:t>
            </a:r>
          </a:p>
          <a:p>
            <a:pPr lvl="2"/>
            <a:r>
              <a:rPr lang="en-US" sz="1800" dirty="0"/>
              <a:t>Labels and legends</a:t>
            </a:r>
          </a:p>
          <a:p>
            <a:pPr lvl="2"/>
            <a:r>
              <a:rPr lang="en-US" sz="1800" dirty="0"/>
              <a:t>Change colors</a:t>
            </a:r>
          </a:p>
        </p:txBody>
      </p:sp>
    </p:spTree>
    <p:extLst>
      <p:ext uri="{BB962C8B-B14F-4D97-AF65-F5344CB8AC3E}">
        <p14:creationId xmlns:p14="http://schemas.microsoft.com/office/powerpoint/2010/main" val="3367011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1" name="Rectangle 10">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801295-3D78-B408-F9F1-ED44CE4A2E7B}"/>
              </a:ext>
            </a:extLst>
          </p:cNvPr>
          <p:cNvSpPr>
            <a:spLocks noGrp="1"/>
          </p:cNvSpPr>
          <p:nvPr>
            <p:ph type="title"/>
          </p:nvPr>
        </p:nvSpPr>
        <p:spPr>
          <a:xfrm>
            <a:off x="1043631" y="809898"/>
            <a:ext cx="9942716" cy="1554480"/>
          </a:xfrm>
        </p:spPr>
        <p:txBody>
          <a:bodyPr anchor="ctr">
            <a:normAutofit/>
          </a:bodyPr>
          <a:lstStyle/>
          <a:p>
            <a:pPr algn="ctr"/>
            <a:r>
              <a:rPr lang="en-US" sz="4800" dirty="0"/>
              <a:t>Reference: </a:t>
            </a:r>
            <a:br>
              <a:rPr lang="en-US" sz="4800" dirty="0"/>
            </a:br>
            <a:r>
              <a:rPr lang="en-US" sz="4800" dirty="0"/>
              <a:t>Loading Data &amp; ‘What Now?’</a:t>
            </a:r>
          </a:p>
        </p:txBody>
      </p:sp>
      <p:sp>
        <p:nvSpPr>
          <p:cNvPr id="3" name="Content Placeholder 2">
            <a:extLst>
              <a:ext uri="{FF2B5EF4-FFF2-40B4-BE49-F238E27FC236}">
                <a16:creationId xmlns:a16="http://schemas.microsoft.com/office/drawing/2014/main" id="{95FA2FF2-74BA-F91F-C52E-A588687A9C83}"/>
              </a:ext>
            </a:extLst>
          </p:cNvPr>
          <p:cNvSpPr>
            <a:spLocks noGrp="1"/>
          </p:cNvSpPr>
          <p:nvPr>
            <p:ph idx="1"/>
          </p:nvPr>
        </p:nvSpPr>
        <p:spPr>
          <a:xfrm>
            <a:off x="1045028" y="3017522"/>
            <a:ext cx="9941319" cy="3124658"/>
          </a:xfrm>
        </p:spPr>
        <p:txBody>
          <a:bodyPr anchor="ctr">
            <a:normAutofit lnSpcReduction="10000"/>
          </a:bodyPr>
          <a:lstStyle/>
          <a:p>
            <a:r>
              <a:rPr lang="en-US" sz="2400" dirty="0"/>
              <a:t>Pandas can read numerous file types</a:t>
            </a:r>
          </a:p>
          <a:p>
            <a:pPr lvl="1"/>
            <a:r>
              <a:rPr lang="en-US" sz="2000" dirty="0"/>
              <a:t>In all instances you will need a file path so the program knows where to look</a:t>
            </a:r>
          </a:p>
          <a:p>
            <a:pPr lvl="1"/>
            <a:r>
              <a:rPr lang="en-US" sz="2000" dirty="0"/>
              <a:t>We will read files into a </a:t>
            </a:r>
            <a:r>
              <a:rPr lang="en-US" sz="2000" dirty="0" err="1"/>
              <a:t>dataframe</a:t>
            </a:r>
            <a:r>
              <a:rPr lang="en-US" sz="2000" dirty="0"/>
              <a:t> (</a:t>
            </a:r>
            <a:r>
              <a:rPr lang="en-US" sz="2000" dirty="0" err="1"/>
              <a:t>df</a:t>
            </a:r>
            <a:r>
              <a:rPr lang="en-US" sz="2000" dirty="0"/>
              <a:t>), which is basically Pandas’ version of a spreadsheet, but way cooler</a:t>
            </a:r>
          </a:p>
          <a:p>
            <a:r>
              <a:rPr lang="en-US" sz="2400" dirty="0"/>
              <a:t>I’ve loaded the data. Now what?</a:t>
            </a:r>
          </a:p>
          <a:p>
            <a:pPr lvl="1"/>
            <a:r>
              <a:rPr lang="en-US" sz="2000" dirty="0"/>
              <a:t>View </a:t>
            </a:r>
            <a:r>
              <a:rPr lang="en-US" sz="2000" dirty="0" err="1"/>
              <a:t>dataframe</a:t>
            </a:r>
            <a:endParaRPr lang="en-US" sz="2000" dirty="0"/>
          </a:p>
          <a:p>
            <a:pPr lvl="1"/>
            <a:r>
              <a:rPr lang="en-US" sz="2000" dirty="0"/>
              <a:t>What data types do you have?</a:t>
            </a:r>
          </a:p>
          <a:p>
            <a:pPr lvl="1"/>
            <a:r>
              <a:rPr lang="en-US" sz="2000" dirty="0"/>
              <a:t>Is any information missing?</a:t>
            </a:r>
          </a:p>
          <a:p>
            <a:pPr lvl="1"/>
            <a:r>
              <a:rPr lang="en-US" sz="2000" dirty="0"/>
              <a:t>In short, </a:t>
            </a:r>
            <a:r>
              <a:rPr lang="en-US" sz="2000" i="1" dirty="0"/>
              <a:t>think about the data!</a:t>
            </a:r>
          </a:p>
          <a:p>
            <a:pPr lvl="1"/>
            <a:endParaRPr lang="en-US" sz="2000" i="1" dirty="0"/>
          </a:p>
        </p:txBody>
      </p:sp>
      <p:cxnSp>
        <p:nvCxnSpPr>
          <p:cNvPr id="17" name="Straight Connector 16">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983775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1" name="Rectangle 10">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801295-3D78-B408-F9F1-ED44CE4A2E7B}"/>
              </a:ext>
            </a:extLst>
          </p:cNvPr>
          <p:cNvSpPr>
            <a:spLocks noGrp="1"/>
          </p:cNvSpPr>
          <p:nvPr>
            <p:ph type="title"/>
          </p:nvPr>
        </p:nvSpPr>
        <p:spPr>
          <a:xfrm>
            <a:off x="1043631" y="809898"/>
            <a:ext cx="9942716" cy="1554480"/>
          </a:xfrm>
        </p:spPr>
        <p:txBody>
          <a:bodyPr anchor="ctr">
            <a:normAutofit/>
          </a:bodyPr>
          <a:lstStyle/>
          <a:p>
            <a:pPr algn="ctr"/>
            <a:r>
              <a:rPr lang="en-US" sz="4800" dirty="0"/>
              <a:t>Clean vs Messy Data</a:t>
            </a:r>
          </a:p>
        </p:txBody>
      </p:sp>
      <p:cxnSp>
        <p:nvCxnSpPr>
          <p:cNvPr id="17" name="Straight Connector 16">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9" name="Content Placeholder 2">
            <a:extLst>
              <a:ext uri="{FF2B5EF4-FFF2-40B4-BE49-F238E27FC236}">
                <a16:creationId xmlns:a16="http://schemas.microsoft.com/office/drawing/2014/main" id="{E5B3C1BB-F3D9-D11F-76E5-EB9682C32133}"/>
              </a:ext>
            </a:extLst>
          </p:cNvPr>
          <p:cNvSpPr txBox="1">
            <a:spLocks/>
          </p:cNvSpPr>
          <p:nvPr/>
        </p:nvSpPr>
        <p:spPr>
          <a:xfrm>
            <a:off x="7177314" y="2851203"/>
            <a:ext cx="4370252" cy="3124658"/>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endParaRPr lang="en-US" sz="2000" i="1" dirty="0"/>
          </a:p>
        </p:txBody>
      </p:sp>
      <p:sp>
        <p:nvSpPr>
          <p:cNvPr id="14" name="Content Placeholder 3">
            <a:extLst>
              <a:ext uri="{FF2B5EF4-FFF2-40B4-BE49-F238E27FC236}">
                <a16:creationId xmlns:a16="http://schemas.microsoft.com/office/drawing/2014/main" id="{B4612053-321E-727B-BCDC-8B143562D944}"/>
              </a:ext>
            </a:extLst>
          </p:cNvPr>
          <p:cNvSpPr txBox="1">
            <a:spLocks/>
          </p:cNvSpPr>
          <p:nvPr/>
        </p:nvSpPr>
        <p:spPr>
          <a:xfrm>
            <a:off x="839788" y="3250156"/>
            <a:ext cx="5157787" cy="325225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No empty/missing values</a:t>
            </a:r>
          </a:p>
          <a:p>
            <a:r>
              <a:rPr lang="en-US" dirty="0"/>
              <a:t>Consistent data type in each column (text, integer, date, etc.)</a:t>
            </a:r>
          </a:p>
          <a:p>
            <a:r>
              <a:rPr lang="en-US" dirty="0"/>
              <a:t>Column headers are names, not values</a:t>
            </a:r>
          </a:p>
          <a:p>
            <a:r>
              <a:rPr lang="en-US" dirty="0"/>
              <a:t>Data is ready to use!</a:t>
            </a:r>
          </a:p>
          <a:p>
            <a:endParaRPr lang="en-US" dirty="0"/>
          </a:p>
          <a:p>
            <a:endParaRPr lang="en-US" dirty="0"/>
          </a:p>
        </p:txBody>
      </p:sp>
      <p:sp>
        <p:nvSpPr>
          <p:cNvPr id="16" name="Content Placeholder 5">
            <a:extLst>
              <a:ext uri="{FF2B5EF4-FFF2-40B4-BE49-F238E27FC236}">
                <a16:creationId xmlns:a16="http://schemas.microsoft.com/office/drawing/2014/main" id="{157ABBC7-D7E8-A744-E008-F7B990385AFE}"/>
              </a:ext>
            </a:extLst>
          </p:cNvPr>
          <p:cNvSpPr txBox="1">
            <a:spLocks/>
          </p:cNvSpPr>
          <p:nvPr/>
        </p:nvSpPr>
        <p:spPr>
          <a:xfrm>
            <a:off x="6172200" y="3250144"/>
            <a:ext cx="5183188" cy="325225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Messy data can include:</a:t>
            </a:r>
          </a:p>
          <a:p>
            <a:pPr lvl="1"/>
            <a:r>
              <a:rPr lang="en-US" dirty="0"/>
              <a:t>Empty/missing values</a:t>
            </a:r>
          </a:p>
          <a:p>
            <a:pPr lvl="1"/>
            <a:r>
              <a:rPr lang="en-US" dirty="0"/>
              <a:t>Mixed data types in each column</a:t>
            </a:r>
          </a:p>
          <a:p>
            <a:pPr lvl="1"/>
            <a:r>
              <a:rPr lang="en-US" dirty="0"/>
              <a:t>Multiples variables stored in one column</a:t>
            </a:r>
          </a:p>
          <a:p>
            <a:r>
              <a:rPr lang="en-US" dirty="0"/>
              <a:t>Data requires cleaning</a:t>
            </a:r>
            <a:endParaRPr lang="en-US" dirty="0">
              <a:sym typeface="Wingdings" panose="05000000000000000000" pitchFamily="2" charset="2"/>
            </a:endParaRPr>
          </a:p>
          <a:p>
            <a:pPr lvl="1"/>
            <a:r>
              <a:rPr lang="en-US" dirty="0">
                <a:sym typeface="Wingdings" panose="05000000000000000000" pitchFamily="2" charset="2"/>
              </a:rPr>
              <a:t>This could be a course in and of itself!</a:t>
            </a:r>
            <a:endParaRPr lang="en-US" dirty="0"/>
          </a:p>
          <a:p>
            <a:pPr lvl="1"/>
            <a:endParaRPr lang="en-US" dirty="0"/>
          </a:p>
          <a:p>
            <a:pPr lvl="1"/>
            <a:endParaRPr lang="en-US" dirty="0"/>
          </a:p>
        </p:txBody>
      </p:sp>
      <p:sp>
        <p:nvSpPr>
          <p:cNvPr id="18" name="Text Placeholder 2">
            <a:extLst>
              <a:ext uri="{FF2B5EF4-FFF2-40B4-BE49-F238E27FC236}">
                <a16:creationId xmlns:a16="http://schemas.microsoft.com/office/drawing/2014/main" id="{967965A6-D46F-388E-12CE-66F848BF4E78}"/>
              </a:ext>
            </a:extLst>
          </p:cNvPr>
          <p:cNvSpPr txBox="1">
            <a:spLocks/>
          </p:cNvSpPr>
          <p:nvPr/>
        </p:nvSpPr>
        <p:spPr>
          <a:xfrm>
            <a:off x="839788" y="2502435"/>
            <a:ext cx="5157787" cy="82391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t>Clean Data</a:t>
            </a:r>
          </a:p>
        </p:txBody>
      </p:sp>
      <p:sp>
        <p:nvSpPr>
          <p:cNvPr id="19" name="Text Placeholder 4">
            <a:extLst>
              <a:ext uri="{FF2B5EF4-FFF2-40B4-BE49-F238E27FC236}">
                <a16:creationId xmlns:a16="http://schemas.microsoft.com/office/drawing/2014/main" id="{7F7B1BD0-6842-6CB7-286B-E91451E284A7}"/>
              </a:ext>
            </a:extLst>
          </p:cNvPr>
          <p:cNvSpPr txBox="1">
            <a:spLocks/>
          </p:cNvSpPr>
          <p:nvPr/>
        </p:nvSpPr>
        <p:spPr>
          <a:xfrm>
            <a:off x="6172200" y="2502439"/>
            <a:ext cx="5183188" cy="82391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t>Messy Data</a:t>
            </a:r>
          </a:p>
        </p:txBody>
      </p:sp>
    </p:spTree>
    <p:extLst>
      <p:ext uri="{BB962C8B-B14F-4D97-AF65-F5344CB8AC3E}">
        <p14:creationId xmlns:p14="http://schemas.microsoft.com/office/powerpoint/2010/main" val="42310634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25FB6AC-A3F8-F61F-4301-AE94C6AF2AD6}"/>
              </a:ext>
            </a:extLst>
          </p:cNvPr>
          <p:cNvPicPr>
            <a:picLocks noChangeAspect="1"/>
          </p:cNvPicPr>
          <p:nvPr/>
        </p:nvPicPr>
        <p:blipFill rotWithShape="1">
          <a:blip r:embed="rId2">
            <a:duotone>
              <a:schemeClr val="bg2">
                <a:shade val="45000"/>
                <a:satMod val="135000"/>
              </a:schemeClr>
              <a:prstClr val="white"/>
            </a:duotone>
          </a:blip>
          <a:srcRect b="15730"/>
          <a:stretch/>
        </p:blipFill>
        <p:spPr>
          <a:xfrm>
            <a:off x="20" y="10"/>
            <a:ext cx="12191980" cy="6857990"/>
          </a:xfrm>
          <a:prstGeom prst="rect">
            <a:avLst/>
          </a:prstGeom>
        </p:spPr>
      </p:pic>
      <p:sp>
        <p:nvSpPr>
          <p:cNvPr id="10" name="Rectangle 9">
            <a:extLst>
              <a:ext uri="{FF2B5EF4-FFF2-40B4-BE49-F238E27FC236}">
                <a16:creationId xmlns:a16="http://schemas.microsoft.com/office/drawing/2014/main" id="{B50AB553-2A96-4A92-96F2-93548E096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10000">
                <a:schemeClr val="bg2">
                  <a:alpha val="68000"/>
                </a:schemeClr>
              </a:gs>
              <a:gs pos="85000">
                <a:schemeClr val="bg2">
                  <a:alpha val="97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37FA2FE-3544-DA7D-C735-994A0C89B111}"/>
              </a:ext>
            </a:extLst>
          </p:cNvPr>
          <p:cNvSpPr>
            <a:spLocks noGrp="1"/>
          </p:cNvSpPr>
          <p:nvPr>
            <p:ph type="title"/>
          </p:nvPr>
        </p:nvSpPr>
        <p:spPr>
          <a:xfrm>
            <a:off x="838200" y="365125"/>
            <a:ext cx="10515600" cy="1325563"/>
          </a:xfrm>
        </p:spPr>
        <p:txBody>
          <a:bodyPr>
            <a:normAutofit/>
          </a:bodyPr>
          <a:lstStyle/>
          <a:p>
            <a:pPr algn="ctr"/>
            <a:r>
              <a:rPr lang="en-US" dirty="0"/>
              <a:t>Intro Questions</a:t>
            </a:r>
          </a:p>
        </p:txBody>
      </p:sp>
      <p:graphicFrame>
        <p:nvGraphicFramePr>
          <p:cNvPr id="5" name="Content Placeholder 2">
            <a:extLst>
              <a:ext uri="{FF2B5EF4-FFF2-40B4-BE49-F238E27FC236}">
                <a16:creationId xmlns:a16="http://schemas.microsoft.com/office/drawing/2014/main" id="{985BCA25-7445-2F0C-1B62-B4BAD082BE79}"/>
              </a:ext>
            </a:extLst>
          </p:cNvPr>
          <p:cNvGraphicFramePr>
            <a:graphicFrameLocks noGrp="1"/>
          </p:cNvGraphicFramePr>
          <p:nvPr>
            <p:ph idx="1"/>
            <p:extLst>
              <p:ext uri="{D42A27DB-BD31-4B8C-83A1-F6EECF244321}">
                <p14:modId xmlns:p14="http://schemas.microsoft.com/office/powerpoint/2010/main" val="3677904756"/>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138384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AD318CC-E2A8-4E27-9548-A047A78999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B5A647D-5A81-F8C5-A579-12B3948E157C}"/>
              </a:ext>
            </a:extLst>
          </p:cNvPr>
          <p:cNvSpPr>
            <a:spLocks noGrp="1"/>
          </p:cNvSpPr>
          <p:nvPr>
            <p:ph type="title"/>
          </p:nvPr>
        </p:nvSpPr>
        <p:spPr>
          <a:xfrm>
            <a:off x="645065" y="1463040"/>
            <a:ext cx="3796306" cy="2690949"/>
          </a:xfrm>
        </p:spPr>
        <p:txBody>
          <a:bodyPr anchor="t">
            <a:normAutofit/>
          </a:bodyPr>
          <a:lstStyle/>
          <a:p>
            <a:r>
              <a:rPr lang="en-US" sz="4800" dirty="0"/>
              <a:t>Let’s Make Some More Visuals!</a:t>
            </a:r>
          </a:p>
        </p:txBody>
      </p:sp>
      <p:grpSp>
        <p:nvGrpSpPr>
          <p:cNvPr id="10" name="Group 9">
            <a:extLst>
              <a:ext uri="{FF2B5EF4-FFF2-40B4-BE49-F238E27FC236}">
                <a16:creationId xmlns:a16="http://schemas.microsoft.com/office/drawing/2014/main" id="{B14B560F-9DD7-4302-A60B-EBD3EF59B07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09667" y="4415246"/>
            <a:ext cx="11982332" cy="2087795"/>
            <a:chOff x="143163" y="5763486"/>
            <a:chExt cx="11982332" cy="739555"/>
          </a:xfrm>
        </p:grpSpPr>
        <p:sp>
          <p:nvSpPr>
            <p:cNvPr id="11" name="Rectangle 10">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357444" y="5763486"/>
              <a:ext cx="11768051" cy="73955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C21D6966-343E-49AC-A026-D2497E0C3CA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143163" y="5763486"/>
              <a:ext cx="1" cy="739555"/>
            </a:xfrm>
            <a:prstGeom prst="line">
              <a:avLst/>
            </a:prstGeom>
            <a:ln w="17780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14" name="Rectangle 13">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3706" y="587829"/>
            <a:ext cx="6505300" cy="568234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870E2202-3624-6768-5709-FF72CFB1021F}"/>
              </a:ext>
            </a:extLst>
          </p:cNvPr>
          <p:cNvSpPr>
            <a:spLocks noGrp="1"/>
          </p:cNvSpPr>
          <p:nvPr>
            <p:ph idx="1"/>
          </p:nvPr>
        </p:nvSpPr>
        <p:spPr>
          <a:xfrm>
            <a:off x="5656218" y="1463039"/>
            <a:ext cx="5542387" cy="4300447"/>
          </a:xfrm>
        </p:spPr>
        <p:txBody>
          <a:bodyPr anchor="t">
            <a:normAutofit/>
          </a:bodyPr>
          <a:lstStyle/>
          <a:p>
            <a:r>
              <a:rPr lang="en-US" sz="2200" dirty="0"/>
              <a:t>How would you describe this dataset? Messy? Clean? Somewhere in the middle?</a:t>
            </a:r>
          </a:p>
          <a:p>
            <a:r>
              <a:rPr lang="en-US" sz="2200" dirty="0"/>
              <a:t>Three primary steps:</a:t>
            </a:r>
          </a:p>
          <a:p>
            <a:pPr lvl="1"/>
            <a:r>
              <a:rPr lang="en-US" sz="1800" dirty="0"/>
              <a:t>Load </a:t>
            </a:r>
            <a:r>
              <a:rPr lang="en-US" sz="1800" dirty="0" err="1"/>
              <a:t>dataframe</a:t>
            </a:r>
            <a:endParaRPr lang="en-US" sz="1800" dirty="0"/>
          </a:p>
          <a:p>
            <a:pPr lvl="1"/>
            <a:r>
              <a:rPr lang="en-US" sz="1800" dirty="0"/>
              <a:t>Summary/descriptive info</a:t>
            </a:r>
          </a:p>
          <a:p>
            <a:pPr lvl="1"/>
            <a:r>
              <a:rPr lang="en-US" sz="1800" dirty="0"/>
              <a:t>Visualizations</a:t>
            </a:r>
          </a:p>
          <a:p>
            <a:r>
              <a:rPr lang="en-US" sz="2200" dirty="0"/>
              <a:t>Think about these questions at each primary step: </a:t>
            </a:r>
          </a:p>
          <a:p>
            <a:pPr lvl="1"/>
            <a:r>
              <a:rPr lang="en-US" sz="1800" dirty="0"/>
              <a:t>Can you see any potential problems? </a:t>
            </a:r>
          </a:p>
          <a:p>
            <a:pPr lvl="1"/>
            <a:r>
              <a:rPr lang="en-US" sz="1800" dirty="0"/>
              <a:t>Why are these problems / What is the risk if these aren’t ultimately addressed (i.e. how might the story change)?</a:t>
            </a:r>
          </a:p>
        </p:txBody>
      </p:sp>
    </p:spTree>
    <p:extLst>
      <p:ext uri="{BB962C8B-B14F-4D97-AF65-F5344CB8AC3E}">
        <p14:creationId xmlns:p14="http://schemas.microsoft.com/office/powerpoint/2010/main" val="190682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8">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4" descr="A cat in a bag">
            <a:extLst>
              <a:ext uri="{FF2B5EF4-FFF2-40B4-BE49-F238E27FC236}">
                <a16:creationId xmlns:a16="http://schemas.microsoft.com/office/drawing/2014/main" id="{0B2FE87C-A73E-B0BF-67C8-85AADEB363F1}"/>
              </a:ext>
            </a:extLst>
          </p:cNvPr>
          <p:cNvPicPr>
            <a:picLocks noChangeAspect="1"/>
          </p:cNvPicPr>
          <p:nvPr/>
        </p:nvPicPr>
        <p:blipFill rotWithShape="1">
          <a:blip r:embed="rId2"/>
          <a:srcRect r="15617" b="-1"/>
          <a:stretch/>
        </p:blipFill>
        <p:spPr>
          <a:xfrm>
            <a:off x="3522468" y="10"/>
            <a:ext cx="8669532" cy="6857990"/>
          </a:xfrm>
          <a:prstGeom prst="rect">
            <a:avLst/>
          </a:prstGeom>
        </p:spPr>
      </p:pic>
      <p:sp>
        <p:nvSpPr>
          <p:cNvPr id="11" name="Rectangle 10">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tx1"/>
              </a:gs>
              <a:gs pos="35000">
                <a:schemeClr val="tx1">
                  <a:alpha val="78000"/>
                </a:schemeClr>
              </a:gs>
              <a:gs pos="19000">
                <a:schemeClr val="tx1">
                  <a:alpha val="38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B809870-A867-3574-A5A3-7FF8D32DAF76}"/>
              </a:ext>
            </a:extLst>
          </p:cNvPr>
          <p:cNvSpPr>
            <a:spLocks noGrp="1"/>
          </p:cNvSpPr>
          <p:nvPr>
            <p:ph type="title"/>
          </p:nvPr>
        </p:nvSpPr>
        <p:spPr>
          <a:xfrm>
            <a:off x="371094" y="1161288"/>
            <a:ext cx="3438144" cy="1124712"/>
          </a:xfrm>
        </p:spPr>
        <p:txBody>
          <a:bodyPr anchor="b">
            <a:normAutofit/>
          </a:bodyPr>
          <a:lstStyle/>
          <a:p>
            <a:r>
              <a:rPr lang="en-US" sz="2800">
                <a:solidFill>
                  <a:schemeClr val="bg1"/>
                </a:solidFill>
              </a:rPr>
              <a:t>To The Code!</a:t>
            </a:r>
          </a:p>
        </p:txBody>
      </p:sp>
      <p:sp>
        <p:nvSpPr>
          <p:cNvPr id="13" name="Rectangle 12">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5" name="Rectangle 14">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9144"/>
          </a:xfrm>
          <a:prstGeom prst="rect">
            <a:avLst/>
          </a:prstGeom>
          <a:solidFill>
            <a:schemeClr val="tx1"/>
          </a:solid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A1C06C22-3B86-71B1-1571-4FFDD79A0DE1}"/>
              </a:ext>
            </a:extLst>
          </p:cNvPr>
          <p:cNvSpPr>
            <a:spLocks noGrp="1"/>
          </p:cNvSpPr>
          <p:nvPr>
            <p:ph idx="1"/>
          </p:nvPr>
        </p:nvSpPr>
        <p:spPr>
          <a:xfrm>
            <a:off x="371094" y="2718054"/>
            <a:ext cx="3438906" cy="3207258"/>
          </a:xfrm>
        </p:spPr>
        <p:txBody>
          <a:bodyPr anchor="t">
            <a:normAutofit/>
          </a:bodyPr>
          <a:lstStyle/>
          <a:p>
            <a:pPr marL="0" indent="0">
              <a:buNone/>
            </a:pPr>
            <a:r>
              <a:rPr lang="en-US" sz="1700" dirty="0">
                <a:solidFill>
                  <a:schemeClr val="bg1"/>
                </a:solidFill>
              </a:rPr>
              <a:t>Dataset: imdb.csv</a:t>
            </a:r>
          </a:p>
          <a:p>
            <a:pPr marL="0" indent="0">
              <a:buNone/>
            </a:pPr>
            <a:r>
              <a:rPr lang="en-US" sz="1700" dirty="0">
                <a:solidFill>
                  <a:schemeClr val="bg1"/>
                </a:solidFill>
              </a:rPr>
              <a:t>File: </a:t>
            </a:r>
            <a:r>
              <a:rPr lang="en-US" sz="1700" dirty="0" err="1">
                <a:solidFill>
                  <a:schemeClr val="bg1"/>
                </a:solidFill>
              </a:rPr>
              <a:t>movie_ratings.ipynb</a:t>
            </a:r>
            <a:endParaRPr lang="en-US" sz="1700" dirty="0">
              <a:solidFill>
                <a:schemeClr val="bg1"/>
              </a:solidFill>
            </a:endParaRPr>
          </a:p>
          <a:p>
            <a:pPr marL="0" indent="0">
              <a:buNone/>
            </a:pPr>
            <a:endParaRPr lang="en-US" sz="1700" dirty="0">
              <a:solidFill>
                <a:schemeClr val="bg1"/>
              </a:solidFill>
            </a:endParaRPr>
          </a:p>
          <a:p>
            <a:pPr marL="0" indent="0">
              <a:buNone/>
            </a:pPr>
            <a:r>
              <a:rPr lang="en-US" sz="1700" dirty="0">
                <a:solidFill>
                  <a:schemeClr val="bg1"/>
                </a:solidFill>
              </a:rPr>
              <a:t>Focus: Ratings</a:t>
            </a:r>
          </a:p>
          <a:p>
            <a:endParaRPr lang="en-US" sz="1700" dirty="0">
              <a:solidFill>
                <a:schemeClr val="bg1"/>
              </a:solidFill>
            </a:endParaRPr>
          </a:p>
        </p:txBody>
      </p:sp>
    </p:spTree>
    <p:extLst>
      <p:ext uri="{BB962C8B-B14F-4D97-AF65-F5344CB8AC3E}">
        <p14:creationId xmlns:p14="http://schemas.microsoft.com/office/powerpoint/2010/main" val="39823016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1" name="Rectangle 10">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801295-3D78-B408-F9F1-ED44CE4A2E7B}"/>
              </a:ext>
            </a:extLst>
          </p:cNvPr>
          <p:cNvSpPr>
            <a:spLocks noGrp="1"/>
          </p:cNvSpPr>
          <p:nvPr>
            <p:ph type="title"/>
          </p:nvPr>
        </p:nvSpPr>
        <p:spPr>
          <a:xfrm>
            <a:off x="1043631" y="809898"/>
            <a:ext cx="9942716" cy="1554480"/>
          </a:xfrm>
        </p:spPr>
        <p:txBody>
          <a:bodyPr anchor="ctr">
            <a:normAutofit/>
          </a:bodyPr>
          <a:lstStyle/>
          <a:p>
            <a:r>
              <a:rPr lang="en-US" sz="4800" dirty="0"/>
              <a:t>Making Visuals With Less Than Perfect Data</a:t>
            </a:r>
          </a:p>
        </p:txBody>
      </p:sp>
      <p:sp>
        <p:nvSpPr>
          <p:cNvPr id="3" name="Content Placeholder 2">
            <a:extLst>
              <a:ext uri="{FF2B5EF4-FFF2-40B4-BE49-F238E27FC236}">
                <a16:creationId xmlns:a16="http://schemas.microsoft.com/office/drawing/2014/main" id="{95FA2FF2-74BA-F91F-C52E-A588687A9C83}"/>
              </a:ext>
            </a:extLst>
          </p:cNvPr>
          <p:cNvSpPr>
            <a:spLocks noGrp="1"/>
          </p:cNvSpPr>
          <p:nvPr>
            <p:ph idx="1"/>
          </p:nvPr>
        </p:nvSpPr>
        <p:spPr>
          <a:xfrm>
            <a:off x="1045028" y="3017522"/>
            <a:ext cx="9941319" cy="3124658"/>
          </a:xfrm>
        </p:spPr>
        <p:txBody>
          <a:bodyPr anchor="ctr">
            <a:normAutofit/>
          </a:bodyPr>
          <a:lstStyle/>
          <a:p>
            <a:r>
              <a:rPr lang="en-US" sz="2400" dirty="0"/>
              <a:t>As you may have noticed, the IMDB data was pretty good, but it wasn’t perfect – there were some missing values.</a:t>
            </a:r>
            <a:endParaRPr lang="en-US" sz="2000" dirty="0"/>
          </a:p>
          <a:p>
            <a:r>
              <a:rPr lang="en-US" sz="2400" dirty="0"/>
              <a:t>Depending on what you’re investigating, missing values may or may not be problematic. In the last example, because we looked at ratings, our visuals were not impacted since the missing data was not from the ratings column. </a:t>
            </a:r>
            <a:r>
              <a:rPr lang="en-US" sz="2400" i="1" dirty="0"/>
              <a:t>But what if we were missing data from an area we wanted to investigate?</a:t>
            </a:r>
          </a:p>
        </p:txBody>
      </p:sp>
      <p:cxnSp>
        <p:nvCxnSpPr>
          <p:cNvPr id="17" name="Straight Connector 16">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434299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1" name="Rectangle 10">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801295-3D78-B408-F9F1-ED44CE4A2E7B}"/>
              </a:ext>
            </a:extLst>
          </p:cNvPr>
          <p:cNvSpPr>
            <a:spLocks noGrp="1"/>
          </p:cNvSpPr>
          <p:nvPr>
            <p:ph type="title"/>
          </p:nvPr>
        </p:nvSpPr>
        <p:spPr>
          <a:xfrm>
            <a:off x="1043631" y="809898"/>
            <a:ext cx="9942716" cy="1554480"/>
          </a:xfrm>
        </p:spPr>
        <p:txBody>
          <a:bodyPr anchor="ctr">
            <a:normAutofit/>
          </a:bodyPr>
          <a:lstStyle/>
          <a:p>
            <a:r>
              <a:rPr lang="en-US" sz="4800" dirty="0"/>
              <a:t>Handling Missing Data</a:t>
            </a:r>
          </a:p>
        </p:txBody>
      </p:sp>
      <p:sp>
        <p:nvSpPr>
          <p:cNvPr id="3" name="Content Placeholder 2">
            <a:extLst>
              <a:ext uri="{FF2B5EF4-FFF2-40B4-BE49-F238E27FC236}">
                <a16:creationId xmlns:a16="http://schemas.microsoft.com/office/drawing/2014/main" id="{95FA2FF2-74BA-F91F-C52E-A588687A9C83}"/>
              </a:ext>
            </a:extLst>
          </p:cNvPr>
          <p:cNvSpPr>
            <a:spLocks noGrp="1"/>
          </p:cNvSpPr>
          <p:nvPr>
            <p:ph idx="1"/>
          </p:nvPr>
        </p:nvSpPr>
        <p:spPr>
          <a:xfrm>
            <a:off x="1045028" y="3017522"/>
            <a:ext cx="9941319" cy="3124658"/>
          </a:xfrm>
        </p:spPr>
        <p:txBody>
          <a:bodyPr anchor="ctr">
            <a:normAutofit/>
          </a:bodyPr>
          <a:lstStyle/>
          <a:p>
            <a:r>
              <a:rPr lang="en-US" sz="2400" dirty="0"/>
              <a:t>If you are curious and want to play with this, here are two ways to address missing data:</a:t>
            </a:r>
          </a:p>
          <a:p>
            <a:pPr lvl="1"/>
            <a:r>
              <a:rPr lang="en-US" sz="2000" dirty="0"/>
              <a:t>Impute (fill in) missing data using </a:t>
            </a:r>
            <a:r>
              <a:rPr lang="en-US" sz="2000" dirty="0" err="1"/>
              <a:t>fillna</a:t>
            </a:r>
            <a:r>
              <a:rPr lang="en-US" sz="2000" dirty="0"/>
              <a:t>()</a:t>
            </a:r>
          </a:p>
          <a:p>
            <a:pPr lvl="1"/>
            <a:r>
              <a:rPr lang="en-US" sz="2000" dirty="0"/>
              <a:t>Drop rows with missing data</a:t>
            </a:r>
          </a:p>
          <a:p>
            <a:r>
              <a:rPr lang="en-US" sz="2400" dirty="0"/>
              <a:t>Any handling of missing data can have an effect on data analysis, so choose wisely!</a:t>
            </a:r>
          </a:p>
        </p:txBody>
      </p:sp>
      <p:cxnSp>
        <p:nvCxnSpPr>
          <p:cNvPr id="17" name="Straight Connector 16">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31904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1A75659-5A6F-4F77-9679-678A00B9D8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at with yellow eyes">
            <a:extLst>
              <a:ext uri="{FF2B5EF4-FFF2-40B4-BE49-F238E27FC236}">
                <a16:creationId xmlns:a16="http://schemas.microsoft.com/office/drawing/2014/main" id="{8A30D9F7-A5F6-5D26-E0C5-DBF037D7BC75}"/>
              </a:ext>
            </a:extLst>
          </p:cNvPr>
          <p:cNvPicPr>
            <a:picLocks noChangeAspect="1"/>
          </p:cNvPicPr>
          <p:nvPr/>
        </p:nvPicPr>
        <p:blipFill rotWithShape="1">
          <a:blip r:embed="rId2"/>
          <a:srcRect l="15628" r="-1" b="-1"/>
          <a:stretch/>
        </p:blipFill>
        <p:spPr>
          <a:xfrm>
            <a:off x="20" y="10"/>
            <a:ext cx="8668492" cy="6857990"/>
          </a:xfrm>
          <a:prstGeom prst="rect">
            <a:avLst/>
          </a:prstGeom>
        </p:spPr>
      </p:pic>
      <p:sp>
        <p:nvSpPr>
          <p:cNvPr id="11" name="Rectangle 10">
            <a:extLst>
              <a:ext uri="{FF2B5EF4-FFF2-40B4-BE49-F238E27FC236}">
                <a16:creationId xmlns:a16="http://schemas.microsoft.com/office/drawing/2014/main" id="{E30A3A45-140E-431E-AED0-07EF836310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435399" y="0"/>
            <a:ext cx="9756601" cy="6858000"/>
          </a:xfrm>
          <a:prstGeom prst="rect">
            <a:avLst/>
          </a:prstGeom>
          <a:gradFill>
            <a:gsLst>
              <a:gs pos="53000">
                <a:schemeClr val="tx1"/>
              </a:gs>
              <a:gs pos="35000">
                <a:schemeClr val="tx1">
                  <a:alpha val="76000"/>
                </a:schemeClr>
              </a:gs>
              <a:gs pos="19000">
                <a:schemeClr val="tx1">
                  <a:alpha val="40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B809870-A867-3574-A5A3-7FF8D32DAF76}"/>
              </a:ext>
            </a:extLst>
          </p:cNvPr>
          <p:cNvSpPr>
            <a:spLocks noGrp="1"/>
          </p:cNvSpPr>
          <p:nvPr>
            <p:ph type="title"/>
          </p:nvPr>
        </p:nvSpPr>
        <p:spPr>
          <a:xfrm>
            <a:off x="8395868" y="1161288"/>
            <a:ext cx="3438144" cy="1124712"/>
          </a:xfrm>
        </p:spPr>
        <p:txBody>
          <a:bodyPr anchor="b">
            <a:normAutofit/>
          </a:bodyPr>
          <a:lstStyle/>
          <a:p>
            <a:r>
              <a:rPr lang="en-US" sz="2800">
                <a:solidFill>
                  <a:schemeClr val="bg1"/>
                </a:solidFill>
              </a:rPr>
              <a:t>To The Code!</a:t>
            </a:r>
          </a:p>
        </p:txBody>
      </p:sp>
      <p:sp>
        <p:nvSpPr>
          <p:cNvPr id="13" name="Rectangle 12">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687333"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5" name="Rectangle 14">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53018" y="2443480"/>
            <a:ext cx="3218688" cy="9144"/>
          </a:xfrm>
          <a:prstGeom prst="rect">
            <a:avLst/>
          </a:prstGeom>
          <a:solidFill>
            <a:schemeClr val="tx1"/>
          </a:solid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A1C06C22-3B86-71B1-1571-4FFDD79A0DE1}"/>
              </a:ext>
            </a:extLst>
          </p:cNvPr>
          <p:cNvSpPr>
            <a:spLocks noGrp="1"/>
          </p:cNvSpPr>
          <p:nvPr>
            <p:ph idx="1"/>
          </p:nvPr>
        </p:nvSpPr>
        <p:spPr>
          <a:xfrm>
            <a:off x="8395868" y="2718054"/>
            <a:ext cx="3438906" cy="3207258"/>
          </a:xfrm>
        </p:spPr>
        <p:txBody>
          <a:bodyPr anchor="t">
            <a:normAutofit/>
          </a:bodyPr>
          <a:lstStyle/>
          <a:p>
            <a:pPr marL="0" indent="0">
              <a:buNone/>
            </a:pPr>
            <a:r>
              <a:rPr lang="en-US" sz="1700" dirty="0">
                <a:solidFill>
                  <a:schemeClr val="bg1"/>
                </a:solidFill>
              </a:rPr>
              <a:t>Dataset: imdb.csv</a:t>
            </a:r>
          </a:p>
          <a:p>
            <a:pPr marL="0" indent="0">
              <a:buNone/>
            </a:pPr>
            <a:r>
              <a:rPr lang="en-US" sz="1700" dirty="0">
                <a:solidFill>
                  <a:schemeClr val="bg1"/>
                </a:solidFill>
              </a:rPr>
              <a:t>File: </a:t>
            </a:r>
            <a:r>
              <a:rPr lang="en-US" sz="1700" dirty="0" err="1">
                <a:solidFill>
                  <a:schemeClr val="bg1"/>
                </a:solidFill>
              </a:rPr>
              <a:t>movie_ratings.ipynb</a:t>
            </a:r>
            <a:endParaRPr lang="en-US" sz="1700" dirty="0">
              <a:solidFill>
                <a:schemeClr val="bg1"/>
              </a:solidFill>
            </a:endParaRPr>
          </a:p>
          <a:p>
            <a:pPr marL="0" indent="0">
              <a:buNone/>
            </a:pPr>
            <a:endParaRPr lang="en-US" sz="1700" dirty="0">
              <a:solidFill>
                <a:schemeClr val="bg1"/>
              </a:solidFill>
            </a:endParaRPr>
          </a:p>
          <a:p>
            <a:pPr marL="0" indent="0">
              <a:buNone/>
            </a:pPr>
            <a:r>
              <a:rPr lang="en-US" sz="1700" dirty="0">
                <a:solidFill>
                  <a:schemeClr val="bg1"/>
                </a:solidFill>
              </a:rPr>
              <a:t>How would you handle missing data from the Certificate and/or </a:t>
            </a:r>
            <a:r>
              <a:rPr lang="en-US" sz="1700" dirty="0" err="1">
                <a:solidFill>
                  <a:schemeClr val="bg1"/>
                </a:solidFill>
              </a:rPr>
              <a:t>Metascore</a:t>
            </a:r>
            <a:r>
              <a:rPr lang="en-US" sz="1700" dirty="0">
                <a:solidFill>
                  <a:schemeClr val="bg1"/>
                </a:solidFill>
              </a:rPr>
              <a:t> column(s)?</a:t>
            </a:r>
          </a:p>
          <a:p>
            <a:endParaRPr lang="en-US" sz="1700" dirty="0">
              <a:solidFill>
                <a:schemeClr val="bg1"/>
              </a:solidFill>
            </a:endParaRPr>
          </a:p>
        </p:txBody>
      </p:sp>
    </p:spTree>
    <p:extLst>
      <p:ext uri="{BB962C8B-B14F-4D97-AF65-F5344CB8AC3E}">
        <p14:creationId xmlns:p14="http://schemas.microsoft.com/office/powerpoint/2010/main" val="5616192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AD318CC-E2A8-4E27-9548-A047A78999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B5A647D-5A81-F8C5-A579-12B3948E157C}"/>
              </a:ext>
            </a:extLst>
          </p:cNvPr>
          <p:cNvSpPr>
            <a:spLocks noGrp="1"/>
          </p:cNvSpPr>
          <p:nvPr>
            <p:ph type="title"/>
          </p:nvPr>
        </p:nvSpPr>
        <p:spPr>
          <a:xfrm>
            <a:off x="645065" y="1463040"/>
            <a:ext cx="3796306" cy="2690949"/>
          </a:xfrm>
        </p:spPr>
        <p:txBody>
          <a:bodyPr anchor="t">
            <a:normAutofit fontScale="90000"/>
          </a:bodyPr>
          <a:lstStyle/>
          <a:p>
            <a:r>
              <a:rPr lang="en-US" sz="4800" dirty="0"/>
              <a:t>Visuals: Choose Your Own Adventure!</a:t>
            </a:r>
          </a:p>
        </p:txBody>
      </p:sp>
      <p:grpSp>
        <p:nvGrpSpPr>
          <p:cNvPr id="10" name="Group 9">
            <a:extLst>
              <a:ext uri="{FF2B5EF4-FFF2-40B4-BE49-F238E27FC236}">
                <a16:creationId xmlns:a16="http://schemas.microsoft.com/office/drawing/2014/main" id="{B14B560F-9DD7-4302-A60B-EBD3EF59B07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09667" y="4415246"/>
            <a:ext cx="11982332" cy="2087795"/>
            <a:chOff x="143163" y="5763486"/>
            <a:chExt cx="11982332" cy="739555"/>
          </a:xfrm>
        </p:grpSpPr>
        <p:sp>
          <p:nvSpPr>
            <p:cNvPr id="11" name="Rectangle 10">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357444" y="5763486"/>
              <a:ext cx="11768051" cy="73955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C21D6966-343E-49AC-A026-D2497E0C3CA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143163" y="5763486"/>
              <a:ext cx="1" cy="739555"/>
            </a:xfrm>
            <a:prstGeom prst="line">
              <a:avLst/>
            </a:prstGeom>
            <a:ln w="17780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14" name="Rectangle 13">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3706" y="587829"/>
            <a:ext cx="6505300" cy="568234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870E2202-3624-6768-5709-FF72CFB1021F}"/>
              </a:ext>
            </a:extLst>
          </p:cNvPr>
          <p:cNvSpPr>
            <a:spLocks noGrp="1"/>
          </p:cNvSpPr>
          <p:nvPr>
            <p:ph idx="1"/>
          </p:nvPr>
        </p:nvSpPr>
        <p:spPr>
          <a:xfrm>
            <a:off x="5656218" y="1463039"/>
            <a:ext cx="5542387" cy="4300447"/>
          </a:xfrm>
        </p:spPr>
        <p:txBody>
          <a:bodyPr anchor="t">
            <a:normAutofit/>
          </a:bodyPr>
          <a:lstStyle/>
          <a:p>
            <a:r>
              <a:rPr lang="en-US" sz="2200" dirty="0"/>
              <a:t>If you want to work with clean, perfect data and focus only on visuals and customization of visuals, see Visual-Ready List</a:t>
            </a:r>
          </a:p>
          <a:p>
            <a:r>
              <a:rPr lang="en-US" sz="2200" dirty="0"/>
              <a:t>If you want a little more of a challenge with data quality and Python coding beyond just what’s needed for visuals, see Challenge List</a:t>
            </a:r>
          </a:p>
          <a:p>
            <a:r>
              <a:rPr lang="en-US" sz="2200" dirty="0"/>
              <a:t>Keep in mind: you can use data from either set! Just be aware of your goals and what question(s) you are looking to answer with your visuals. There are no macho points </a:t>
            </a:r>
            <a:r>
              <a:rPr lang="en-US" sz="2200" dirty="0">
                <a:sym typeface="Wingdings" panose="05000000000000000000" pitchFamily="2" charset="2"/>
              </a:rPr>
              <a:t></a:t>
            </a:r>
            <a:endParaRPr lang="en-US" sz="2200" dirty="0"/>
          </a:p>
        </p:txBody>
      </p:sp>
    </p:spTree>
    <p:extLst>
      <p:ext uri="{BB962C8B-B14F-4D97-AF65-F5344CB8AC3E}">
        <p14:creationId xmlns:p14="http://schemas.microsoft.com/office/powerpoint/2010/main" val="37460723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 name="Rectangle 22">
            <a:extLst>
              <a:ext uri="{FF2B5EF4-FFF2-40B4-BE49-F238E27FC236}">
                <a16:creationId xmlns:a16="http://schemas.microsoft.com/office/drawing/2014/main" id="{375B19E4-0108-41C4-8DB1-11BAE0B49D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 name="Title 1">
            <a:extLst>
              <a:ext uri="{FF2B5EF4-FFF2-40B4-BE49-F238E27FC236}">
                <a16:creationId xmlns:a16="http://schemas.microsoft.com/office/drawing/2014/main" id="{5B809870-A867-3574-A5A3-7FF8D32DAF76}"/>
              </a:ext>
            </a:extLst>
          </p:cNvPr>
          <p:cNvSpPr>
            <a:spLocks noGrp="1"/>
          </p:cNvSpPr>
          <p:nvPr>
            <p:ph type="title"/>
          </p:nvPr>
        </p:nvSpPr>
        <p:spPr>
          <a:xfrm>
            <a:off x="6438900" y="669925"/>
            <a:ext cx="4457702" cy="1325563"/>
          </a:xfrm>
        </p:spPr>
        <p:txBody>
          <a:bodyPr anchor="b">
            <a:normAutofit/>
          </a:bodyPr>
          <a:lstStyle/>
          <a:p>
            <a:r>
              <a:rPr lang="en-US" sz="3800">
                <a:solidFill>
                  <a:schemeClr val="bg1"/>
                </a:solidFill>
              </a:rPr>
              <a:t>To The Code!</a:t>
            </a:r>
          </a:p>
        </p:txBody>
      </p:sp>
      <p:pic>
        <p:nvPicPr>
          <p:cNvPr id="5" name="Picture 4" descr="Cat hiding behind wall">
            <a:extLst>
              <a:ext uri="{FF2B5EF4-FFF2-40B4-BE49-F238E27FC236}">
                <a16:creationId xmlns:a16="http://schemas.microsoft.com/office/drawing/2014/main" id="{28776AAF-86DF-9022-1B9F-040A51407572}"/>
              </a:ext>
            </a:extLst>
          </p:cNvPr>
          <p:cNvPicPr>
            <a:picLocks noChangeAspect="1"/>
          </p:cNvPicPr>
          <p:nvPr/>
        </p:nvPicPr>
        <p:blipFill rotWithShape="1">
          <a:blip r:embed="rId2"/>
          <a:srcRect t="14031" b="40965"/>
          <a:stretch/>
        </p:blipFill>
        <p:spPr>
          <a:xfrm>
            <a:off x="0" y="5129758"/>
            <a:ext cx="5753102" cy="1728242"/>
          </a:xfrm>
          <a:prstGeom prst="rect">
            <a:avLst/>
          </a:prstGeom>
        </p:spPr>
      </p:pic>
      <p:cxnSp>
        <p:nvCxnSpPr>
          <p:cNvPr id="32" name="Straight Connector 24">
            <a:extLst>
              <a:ext uri="{FF2B5EF4-FFF2-40B4-BE49-F238E27FC236}">
                <a16:creationId xmlns:a16="http://schemas.microsoft.com/office/drawing/2014/main" id="{C727A21A-62F5-405C-B7A5-439FD399328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0340" y="0"/>
            <a:ext cx="0" cy="685800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3" name="Straight Connector 26">
            <a:extLst>
              <a:ext uri="{FF2B5EF4-FFF2-40B4-BE49-F238E27FC236}">
                <a16:creationId xmlns:a16="http://schemas.microsoft.com/office/drawing/2014/main" id="{92E62CE6-1D21-4565-8E90-0F1D900BEF8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2026340"/>
            <a:ext cx="10896601"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1C06C22-3B86-71B1-1571-4FFDD79A0DE1}"/>
              </a:ext>
            </a:extLst>
          </p:cNvPr>
          <p:cNvSpPr>
            <a:spLocks noGrp="1"/>
          </p:cNvSpPr>
          <p:nvPr>
            <p:ph idx="1"/>
          </p:nvPr>
        </p:nvSpPr>
        <p:spPr>
          <a:xfrm>
            <a:off x="6438900" y="2400304"/>
            <a:ext cx="4457702" cy="3441692"/>
          </a:xfrm>
        </p:spPr>
        <p:txBody>
          <a:bodyPr>
            <a:normAutofit/>
          </a:bodyPr>
          <a:lstStyle/>
          <a:p>
            <a:r>
              <a:rPr lang="en-US" sz="2000" dirty="0">
                <a:solidFill>
                  <a:schemeClr val="bg1"/>
                </a:solidFill>
              </a:rPr>
              <a:t>Visual-Ready</a:t>
            </a:r>
          </a:p>
          <a:p>
            <a:pPr lvl="1"/>
            <a:r>
              <a:rPr lang="en-US" sz="2000" dirty="0">
                <a:solidFill>
                  <a:schemeClr val="bg1"/>
                </a:solidFill>
              </a:rPr>
              <a:t>cats.csv</a:t>
            </a:r>
          </a:p>
          <a:p>
            <a:pPr lvl="1"/>
            <a:r>
              <a:rPr lang="en-US" sz="2000" dirty="0">
                <a:solidFill>
                  <a:schemeClr val="bg1"/>
                </a:solidFill>
              </a:rPr>
              <a:t>imfgdp.csv</a:t>
            </a:r>
          </a:p>
          <a:p>
            <a:pPr marL="0" indent="0">
              <a:buNone/>
            </a:pPr>
            <a:endParaRPr lang="en-US" sz="2000" dirty="0">
              <a:solidFill>
                <a:schemeClr val="bg1"/>
              </a:solidFill>
            </a:endParaRPr>
          </a:p>
          <a:p>
            <a:r>
              <a:rPr lang="en-US" sz="2000" dirty="0">
                <a:solidFill>
                  <a:schemeClr val="bg1"/>
                </a:solidFill>
              </a:rPr>
              <a:t>Challenge</a:t>
            </a:r>
          </a:p>
          <a:p>
            <a:pPr lvl="1"/>
            <a:r>
              <a:rPr lang="en-US" sz="2000" dirty="0">
                <a:solidFill>
                  <a:schemeClr val="bg1"/>
                </a:solidFill>
              </a:rPr>
              <a:t>imdb.csv</a:t>
            </a:r>
          </a:p>
          <a:p>
            <a:pPr lvl="1"/>
            <a:r>
              <a:rPr lang="en-US" sz="2000" dirty="0">
                <a:solidFill>
                  <a:schemeClr val="bg1"/>
                </a:solidFill>
              </a:rPr>
              <a:t>music.csv</a:t>
            </a:r>
          </a:p>
          <a:p>
            <a:pPr lvl="1"/>
            <a:r>
              <a:rPr lang="en-US" sz="2000" dirty="0">
                <a:solidFill>
                  <a:schemeClr val="bg1"/>
                </a:solidFill>
              </a:rPr>
              <a:t>earthquake_data.csv</a:t>
            </a:r>
          </a:p>
          <a:p>
            <a:endParaRPr lang="en-US" sz="2000" dirty="0">
              <a:solidFill>
                <a:schemeClr val="bg1"/>
              </a:solidFill>
            </a:endParaRPr>
          </a:p>
        </p:txBody>
      </p:sp>
    </p:spTree>
    <p:extLst>
      <p:ext uri="{BB962C8B-B14F-4D97-AF65-F5344CB8AC3E}">
        <p14:creationId xmlns:p14="http://schemas.microsoft.com/office/powerpoint/2010/main" val="12170284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D8340A-3AB4-25F1-BF61-C48A8579B67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5219E75-0A53-6624-6C2E-E4A5D1E6463A}"/>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83501868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0DF40B2-80F7-4E71-B46C-284163F365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DB0B11A-2B80-2788-18BC-DC9F870994F5}"/>
              </a:ext>
            </a:extLst>
          </p:cNvPr>
          <p:cNvSpPr>
            <a:spLocks noGrp="1"/>
          </p:cNvSpPr>
          <p:nvPr>
            <p:ph type="title"/>
          </p:nvPr>
        </p:nvSpPr>
        <p:spPr>
          <a:xfrm>
            <a:off x="838199" y="548464"/>
            <a:ext cx="3807187" cy="2228074"/>
          </a:xfrm>
        </p:spPr>
        <p:txBody>
          <a:bodyPr>
            <a:normAutofit/>
          </a:bodyPr>
          <a:lstStyle/>
          <a:p>
            <a:r>
              <a:rPr lang="en-US" sz="4000"/>
              <a:t>To The Code!</a:t>
            </a:r>
          </a:p>
        </p:txBody>
      </p:sp>
      <p:sp>
        <p:nvSpPr>
          <p:cNvPr id="3" name="Content Placeholder 2">
            <a:extLst>
              <a:ext uri="{FF2B5EF4-FFF2-40B4-BE49-F238E27FC236}">
                <a16:creationId xmlns:a16="http://schemas.microsoft.com/office/drawing/2014/main" id="{1A239784-9C5A-A7EE-D097-A6F98344A8C7}"/>
              </a:ext>
            </a:extLst>
          </p:cNvPr>
          <p:cNvSpPr>
            <a:spLocks noGrp="1"/>
          </p:cNvSpPr>
          <p:nvPr>
            <p:ph idx="1"/>
          </p:nvPr>
        </p:nvSpPr>
        <p:spPr>
          <a:xfrm>
            <a:off x="838201" y="2962279"/>
            <a:ext cx="3799425" cy="3143241"/>
          </a:xfrm>
        </p:spPr>
        <p:txBody>
          <a:bodyPr>
            <a:normAutofit/>
          </a:bodyPr>
          <a:lstStyle/>
          <a:p>
            <a:pPr marL="0" indent="0">
              <a:buNone/>
            </a:pPr>
            <a:r>
              <a:rPr lang="en-US" sz="2000" dirty="0"/>
              <a:t>Dataset: cats.csv</a:t>
            </a:r>
          </a:p>
          <a:p>
            <a:pPr marL="0" indent="0">
              <a:buNone/>
            </a:pPr>
            <a:r>
              <a:rPr lang="en-US" sz="2000" dirty="0"/>
              <a:t>File: </a:t>
            </a:r>
            <a:r>
              <a:rPr lang="en-US" sz="2000" dirty="0" err="1"/>
              <a:t>cat_survey.ipynb</a:t>
            </a:r>
            <a:endParaRPr lang="en-US" sz="2000" dirty="0"/>
          </a:p>
        </p:txBody>
      </p:sp>
      <p:pic>
        <p:nvPicPr>
          <p:cNvPr id="5" name="Picture 4" descr="Cat with yellow eyes">
            <a:extLst>
              <a:ext uri="{FF2B5EF4-FFF2-40B4-BE49-F238E27FC236}">
                <a16:creationId xmlns:a16="http://schemas.microsoft.com/office/drawing/2014/main" id="{41760665-0DA6-1E74-0D5F-955E1E861A55}"/>
              </a:ext>
            </a:extLst>
          </p:cNvPr>
          <p:cNvPicPr>
            <a:picLocks noChangeAspect="1"/>
          </p:cNvPicPr>
          <p:nvPr/>
        </p:nvPicPr>
        <p:blipFill rotWithShape="1">
          <a:blip r:embed="rId2"/>
          <a:srcRect l="8455" r="21644" b="-1"/>
          <a:stretch/>
        </p:blipFill>
        <p:spPr>
          <a:xfrm>
            <a:off x="5010386" y="10"/>
            <a:ext cx="7181613" cy="6857990"/>
          </a:xfrm>
          <a:prstGeom prst="rect">
            <a:avLst/>
          </a:prstGeom>
          <a:effectLst/>
        </p:spPr>
      </p:pic>
    </p:spTree>
    <p:extLst>
      <p:ext uri="{BB962C8B-B14F-4D97-AF65-F5344CB8AC3E}">
        <p14:creationId xmlns:p14="http://schemas.microsoft.com/office/powerpoint/2010/main" val="8526507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69F3F-92E7-7314-660F-E1AE7BC116E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50D1D07-503D-09E7-79FE-1036A4F722A2}"/>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7044802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56E9B3E6-E277-4D68-BA48-9CB43FFBD6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6" name="Rectangle 15">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Rectangle 19">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B560F9B-385C-AD82-06F9-DA14379BF789}"/>
              </a:ext>
            </a:extLst>
          </p:cNvPr>
          <p:cNvSpPr>
            <a:spLocks noGrp="1"/>
          </p:cNvSpPr>
          <p:nvPr>
            <p:ph type="title"/>
          </p:nvPr>
        </p:nvSpPr>
        <p:spPr>
          <a:xfrm>
            <a:off x="1043631" y="809898"/>
            <a:ext cx="10173010" cy="1554480"/>
          </a:xfrm>
        </p:spPr>
        <p:txBody>
          <a:bodyPr anchor="ctr">
            <a:normAutofit/>
          </a:bodyPr>
          <a:lstStyle/>
          <a:p>
            <a:r>
              <a:rPr lang="en-US" sz="4800" dirty="0"/>
              <a:t>Data Jobs</a:t>
            </a:r>
          </a:p>
        </p:txBody>
      </p:sp>
      <p:cxnSp>
        <p:nvCxnSpPr>
          <p:cNvPr id="22" name="Straight Connector 21">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graphicFrame>
        <p:nvGraphicFramePr>
          <p:cNvPr id="9" name="Content Placeholder 6">
            <a:extLst>
              <a:ext uri="{FF2B5EF4-FFF2-40B4-BE49-F238E27FC236}">
                <a16:creationId xmlns:a16="http://schemas.microsoft.com/office/drawing/2014/main" id="{A73D8B9E-07C4-3BBB-76AE-E36CFAAA03EB}"/>
              </a:ext>
            </a:extLst>
          </p:cNvPr>
          <p:cNvGraphicFramePr>
            <a:graphicFrameLocks noGrp="1"/>
          </p:cNvGraphicFramePr>
          <p:nvPr>
            <p:ph idx="1"/>
            <p:extLst>
              <p:ext uri="{D42A27DB-BD31-4B8C-83A1-F6EECF244321}">
                <p14:modId xmlns:p14="http://schemas.microsoft.com/office/powerpoint/2010/main" val="771505277"/>
              </p:ext>
            </p:extLst>
          </p:nvPr>
        </p:nvGraphicFramePr>
        <p:xfrm>
          <a:off x="904602" y="3017519"/>
          <a:ext cx="10378440" cy="320990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071759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8">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59369E1-8019-4BBD-5DDB-E9E6966CCE49}"/>
              </a:ext>
            </a:extLst>
          </p:cNvPr>
          <p:cNvSpPr>
            <a:spLocks noGrp="1"/>
          </p:cNvSpPr>
          <p:nvPr>
            <p:ph type="title"/>
          </p:nvPr>
        </p:nvSpPr>
        <p:spPr>
          <a:xfrm>
            <a:off x="7531610" y="365125"/>
            <a:ext cx="3822189" cy="1899912"/>
          </a:xfrm>
        </p:spPr>
        <p:txBody>
          <a:bodyPr>
            <a:normAutofit/>
          </a:bodyPr>
          <a:lstStyle/>
          <a:p>
            <a:r>
              <a:rPr lang="en-US" sz="4000"/>
              <a:t>To The Code!</a:t>
            </a:r>
          </a:p>
        </p:txBody>
      </p:sp>
      <p:pic>
        <p:nvPicPr>
          <p:cNvPr id="12" name="Picture 4" descr="Cat peering over table">
            <a:extLst>
              <a:ext uri="{FF2B5EF4-FFF2-40B4-BE49-F238E27FC236}">
                <a16:creationId xmlns:a16="http://schemas.microsoft.com/office/drawing/2014/main" id="{2C62730B-D20A-E98D-8B0E-DD0C0E0CA684}"/>
              </a:ext>
            </a:extLst>
          </p:cNvPr>
          <p:cNvPicPr>
            <a:picLocks noChangeAspect="1"/>
          </p:cNvPicPr>
          <p:nvPr/>
        </p:nvPicPr>
        <p:blipFill rotWithShape="1">
          <a:blip r:embed="rId2"/>
          <a:srcRect l="17681" r="14805" b="-1"/>
          <a:stretch/>
        </p:blipFill>
        <p:spPr>
          <a:xfrm>
            <a:off x="1" y="10"/>
            <a:ext cx="6936390" cy="6857990"/>
          </a:xfrm>
          <a:prstGeom prst="rect">
            <a:avLst/>
          </a:prstGeom>
        </p:spPr>
      </p:pic>
      <p:sp>
        <p:nvSpPr>
          <p:cNvPr id="3" name="Content Placeholder 2">
            <a:extLst>
              <a:ext uri="{FF2B5EF4-FFF2-40B4-BE49-F238E27FC236}">
                <a16:creationId xmlns:a16="http://schemas.microsoft.com/office/drawing/2014/main" id="{727A990A-F105-0B8B-C889-BB8C7C0B6073}"/>
              </a:ext>
            </a:extLst>
          </p:cNvPr>
          <p:cNvSpPr>
            <a:spLocks noGrp="1"/>
          </p:cNvSpPr>
          <p:nvPr>
            <p:ph idx="1"/>
          </p:nvPr>
        </p:nvSpPr>
        <p:spPr>
          <a:xfrm>
            <a:off x="7531610" y="2434201"/>
            <a:ext cx="3822189" cy="3742762"/>
          </a:xfrm>
        </p:spPr>
        <p:txBody>
          <a:bodyPr>
            <a:normAutofit/>
          </a:bodyPr>
          <a:lstStyle/>
          <a:p>
            <a:pPr marL="0" indent="0">
              <a:buNone/>
            </a:pPr>
            <a:r>
              <a:rPr lang="en-US" sz="2000" dirty="0"/>
              <a:t>Dataset: cats.csv</a:t>
            </a:r>
          </a:p>
          <a:p>
            <a:pPr marL="0" indent="0">
              <a:buNone/>
            </a:pPr>
            <a:r>
              <a:rPr lang="en-US" sz="2000" dirty="0"/>
              <a:t>File: </a:t>
            </a:r>
            <a:r>
              <a:rPr lang="en-US" sz="2000" dirty="0" err="1"/>
              <a:t>cat_survey.ipynb</a:t>
            </a:r>
            <a:endParaRPr lang="en-US" sz="2000" dirty="0"/>
          </a:p>
          <a:p>
            <a:pPr marL="0" indent="0">
              <a:buNone/>
            </a:pPr>
            <a:endParaRPr lang="en-US" sz="2000" dirty="0"/>
          </a:p>
        </p:txBody>
      </p:sp>
    </p:spTree>
    <p:extLst>
      <p:ext uri="{BB962C8B-B14F-4D97-AF65-F5344CB8AC3E}">
        <p14:creationId xmlns:p14="http://schemas.microsoft.com/office/powerpoint/2010/main" val="18957261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279A5B-1B8B-4EA4-C123-340CA7ECDD3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DD161F4-6465-EEE4-1359-2A04A587FE33}"/>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6505461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8">
            <a:extLst>
              <a:ext uri="{FF2B5EF4-FFF2-40B4-BE49-F238E27FC236}">
                <a16:creationId xmlns:a16="http://schemas.microsoft.com/office/drawing/2014/main" id="{23E547B5-89CF-4EC0-96DE-25771AED07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F0B8CEB-8279-4E5E-A0CE-1FC9F71736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782" y="0"/>
            <a:ext cx="7421217" cy="685799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D33E322-FF9E-FEC5-B7FC-91F6CC6ADD6C}"/>
              </a:ext>
            </a:extLst>
          </p:cNvPr>
          <p:cNvSpPr>
            <a:spLocks noGrp="1"/>
          </p:cNvSpPr>
          <p:nvPr>
            <p:ph type="title"/>
          </p:nvPr>
        </p:nvSpPr>
        <p:spPr>
          <a:xfrm>
            <a:off x="7320466" y="609600"/>
            <a:ext cx="4140014" cy="1330839"/>
          </a:xfrm>
        </p:spPr>
        <p:txBody>
          <a:bodyPr>
            <a:normAutofit/>
          </a:bodyPr>
          <a:lstStyle/>
          <a:p>
            <a:r>
              <a:rPr lang="en-US"/>
              <a:t>To The Code!</a:t>
            </a:r>
            <a:endParaRPr lang="en-US" dirty="0"/>
          </a:p>
        </p:txBody>
      </p:sp>
      <p:pic>
        <p:nvPicPr>
          <p:cNvPr id="13" name="Picture 4" descr="A cat in a bag">
            <a:extLst>
              <a:ext uri="{FF2B5EF4-FFF2-40B4-BE49-F238E27FC236}">
                <a16:creationId xmlns:a16="http://schemas.microsoft.com/office/drawing/2014/main" id="{B3968FFE-EF7A-9E2C-F72B-CDF87176AC2A}"/>
              </a:ext>
            </a:extLst>
          </p:cNvPr>
          <p:cNvPicPr>
            <a:picLocks noChangeAspect="1"/>
          </p:cNvPicPr>
          <p:nvPr/>
        </p:nvPicPr>
        <p:blipFill rotWithShape="1">
          <a:blip r:embed="rId2"/>
          <a:srcRect l="19982" r="12842" b="-1"/>
          <a:stretch/>
        </p:blipFill>
        <p:spPr>
          <a:xfrm>
            <a:off x="20" y="10"/>
            <a:ext cx="6901711" cy="6857990"/>
          </a:xfrm>
          <a:custGeom>
            <a:avLst/>
            <a:gdLst/>
            <a:ahLst/>
            <a:cxnLst/>
            <a:rect l="l" t="t" r="r" b="b"/>
            <a:pathLst>
              <a:path w="6901731" h="6858000">
                <a:moveTo>
                  <a:pt x="0" y="0"/>
                </a:moveTo>
                <a:lnTo>
                  <a:pt x="6897896" y="5958"/>
                </a:lnTo>
                <a:lnTo>
                  <a:pt x="6866823" y="62592"/>
                </a:lnTo>
                <a:lnTo>
                  <a:pt x="6901731" y="89476"/>
                </a:lnTo>
                <a:lnTo>
                  <a:pt x="6901731" y="103833"/>
                </a:lnTo>
                <a:lnTo>
                  <a:pt x="6900034" y="110092"/>
                </a:lnTo>
                <a:lnTo>
                  <a:pt x="6901731" y="113679"/>
                </a:lnTo>
                <a:lnTo>
                  <a:pt x="6901731" y="405560"/>
                </a:lnTo>
                <a:lnTo>
                  <a:pt x="6900456" y="429509"/>
                </a:lnTo>
                <a:cubicBezTo>
                  <a:pt x="6892773" y="535647"/>
                  <a:pt x="6878314" y="537918"/>
                  <a:pt x="6886342" y="636808"/>
                </a:cubicBezTo>
                <a:cubicBezTo>
                  <a:pt x="6892506" y="756883"/>
                  <a:pt x="6864504" y="771443"/>
                  <a:pt x="6851784" y="839073"/>
                </a:cubicBezTo>
                <a:cubicBezTo>
                  <a:pt x="6838675" y="892655"/>
                  <a:pt x="6864124" y="961738"/>
                  <a:pt x="6845760" y="994930"/>
                </a:cubicBezTo>
                <a:cubicBezTo>
                  <a:pt x="6833572" y="1024166"/>
                  <a:pt x="6859282" y="1058905"/>
                  <a:pt x="6845601" y="1112932"/>
                </a:cubicBezTo>
                <a:cubicBezTo>
                  <a:pt x="6838700" y="1149910"/>
                  <a:pt x="6829138" y="1151035"/>
                  <a:pt x="6820235" y="1187433"/>
                </a:cubicBezTo>
                <a:cubicBezTo>
                  <a:pt x="6815504" y="1196464"/>
                  <a:pt x="6777707" y="1338549"/>
                  <a:pt x="6759643" y="1337010"/>
                </a:cubicBezTo>
                <a:cubicBezTo>
                  <a:pt x="6737660" y="1337296"/>
                  <a:pt x="6760650" y="1396341"/>
                  <a:pt x="6736375" y="1382272"/>
                </a:cubicBezTo>
                <a:cubicBezTo>
                  <a:pt x="6755741" y="1415836"/>
                  <a:pt x="6714675" y="1414567"/>
                  <a:pt x="6701292" y="1432111"/>
                </a:cubicBezTo>
                <a:cubicBezTo>
                  <a:pt x="6721110" y="1460185"/>
                  <a:pt x="6692106" y="1490815"/>
                  <a:pt x="6686578" y="1518624"/>
                </a:cubicBezTo>
                <a:cubicBezTo>
                  <a:pt x="6682512" y="1567002"/>
                  <a:pt x="6679579" y="1571443"/>
                  <a:pt x="6670824" y="1607743"/>
                </a:cubicBezTo>
                <a:cubicBezTo>
                  <a:pt x="6671133" y="1629590"/>
                  <a:pt x="6663161" y="1656870"/>
                  <a:pt x="6664392" y="1696405"/>
                </a:cubicBezTo>
                <a:cubicBezTo>
                  <a:pt x="6655686" y="1770486"/>
                  <a:pt x="6641938" y="1757082"/>
                  <a:pt x="6642880" y="1812372"/>
                </a:cubicBezTo>
                <a:cubicBezTo>
                  <a:pt x="6638579" y="1872475"/>
                  <a:pt x="6619231" y="1825476"/>
                  <a:pt x="6612547" y="1876437"/>
                </a:cubicBezTo>
                <a:cubicBezTo>
                  <a:pt x="6600695" y="1913834"/>
                  <a:pt x="6591061" y="1923231"/>
                  <a:pt x="6571760" y="1953331"/>
                </a:cubicBezTo>
                <a:cubicBezTo>
                  <a:pt x="6561039" y="1989021"/>
                  <a:pt x="6544090" y="2087896"/>
                  <a:pt x="6520213" y="2096455"/>
                </a:cubicBezTo>
                <a:lnTo>
                  <a:pt x="6492461" y="2188148"/>
                </a:lnTo>
                <a:cubicBezTo>
                  <a:pt x="6504372" y="2211333"/>
                  <a:pt x="6489131" y="2253220"/>
                  <a:pt x="6471854" y="2259117"/>
                </a:cubicBezTo>
                <a:cubicBezTo>
                  <a:pt x="6466151" y="2287829"/>
                  <a:pt x="6440452" y="2301346"/>
                  <a:pt x="6439832" y="2328334"/>
                </a:cubicBezTo>
                <a:cubicBezTo>
                  <a:pt x="6431013" y="2351201"/>
                  <a:pt x="6444250" y="2396409"/>
                  <a:pt x="6425162" y="2408211"/>
                </a:cubicBezTo>
                <a:lnTo>
                  <a:pt x="6417221" y="2427382"/>
                </a:lnTo>
                <a:lnTo>
                  <a:pt x="6425030" y="2464387"/>
                </a:lnTo>
                <a:lnTo>
                  <a:pt x="6406293" y="2472223"/>
                </a:lnTo>
                <a:cubicBezTo>
                  <a:pt x="6406862" y="2477277"/>
                  <a:pt x="6406486" y="2491723"/>
                  <a:pt x="6405400" y="2493547"/>
                </a:cubicBezTo>
                <a:lnTo>
                  <a:pt x="6374829" y="2532070"/>
                </a:lnTo>
                <a:cubicBezTo>
                  <a:pt x="6374597" y="2545374"/>
                  <a:pt x="6360976" y="2563797"/>
                  <a:pt x="6350864" y="2577422"/>
                </a:cubicBezTo>
                <a:cubicBezTo>
                  <a:pt x="6327056" y="2632768"/>
                  <a:pt x="6341262" y="2616275"/>
                  <a:pt x="6329174" y="2663854"/>
                </a:cubicBezTo>
                <a:cubicBezTo>
                  <a:pt x="6326303" y="2703642"/>
                  <a:pt x="6332854" y="2709643"/>
                  <a:pt x="6315095" y="2741507"/>
                </a:cubicBezTo>
                <a:cubicBezTo>
                  <a:pt x="6319921" y="2740191"/>
                  <a:pt x="6321925" y="2742004"/>
                  <a:pt x="6322463" y="2745641"/>
                </a:cubicBezTo>
                <a:cubicBezTo>
                  <a:pt x="6322245" y="2747982"/>
                  <a:pt x="6322027" y="2750323"/>
                  <a:pt x="6321808" y="2752663"/>
                </a:cubicBezTo>
                <a:lnTo>
                  <a:pt x="6314569" y="2756718"/>
                </a:lnTo>
                <a:cubicBezTo>
                  <a:pt x="6289324" y="2773686"/>
                  <a:pt x="6317551" y="2780051"/>
                  <a:pt x="6315211" y="2811618"/>
                </a:cubicBezTo>
                <a:cubicBezTo>
                  <a:pt x="6315620" y="2826627"/>
                  <a:pt x="6296047" y="2885298"/>
                  <a:pt x="6302211" y="2882314"/>
                </a:cubicBezTo>
                <a:lnTo>
                  <a:pt x="6286167" y="2949597"/>
                </a:lnTo>
                <a:cubicBezTo>
                  <a:pt x="6286401" y="2994618"/>
                  <a:pt x="6286615" y="2971464"/>
                  <a:pt x="6287037" y="3008578"/>
                </a:cubicBezTo>
                <a:cubicBezTo>
                  <a:pt x="6293795" y="3029535"/>
                  <a:pt x="6274405" y="3114154"/>
                  <a:pt x="6259150" y="3123139"/>
                </a:cubicBezTo>
                <a:cubicBezTo>
                  <a:pt x="6250085" y="3189063"/>
                  <a:pt x="6269067" y="3151280"/>
                  <a:pt x="6272249" y="3227854"/>
                </a:cubicBezTo>
                <a:cubicBezTo>
                  <a:pt x="6278775" y="3295842"/>
                  <a:pt x="6289216" y="3303765"/>
                  <a:pt x="6292288" y="3378383"/>
                </a:cubicBezTo>
                <a:cubicBezTo>
                  <a:pt x="6303894" y="3395995"/>
                  <a:pt x="6287498" y="3432581"/>
                  <a:pt x="6288328" y="3459618"/>
                </a:cubicBezTo>
                <a:cubicBezTo>
                  <a:pt x="6289158" y="3486653"/>
                  <a:pt x="6299937" y="3538735"/>
                  <a:pt x="6297272" y="3540603"/>
                </a:cubicBezTo>
                <a:cubicBezTo>
                  <a:pt x="6296849" y="3577379"/>
                  <a:pt x="6294184" y="3587943"/>
                  <a:pt x="6291001" y="3638374"/>
                </a:cubicBezTo>
                <a:cubicBezTo>
                  <a:pt x="6283026" y="3666794"/>
                  <a:pt x="6265833" y="3731744"/>
                  <a:pt x="6283592" y="3763609"/>
                </a:cubicBezTo>
                <a:cubicBezTo>
                  <a:pt x="6264286" y="3758340"/>
                  <a:pt x="6290177" y="3803150"/>
                  <a:pt x="6274068" y="3814506"/>
                </a:cubicBezTo>
                <a:cubicBezTo>
                  <a:pt x="6260645" y="3821643"/>
                  <a:pt x="6265372" y="3836902"/>
                  <a:pt x="6262850" y="3850454"/>
                </a:cubicBezTo>
                <a:cubicBezTo>
                  <a:pt x="6250418" y="3863479"/>
                  <a:pt x="6250660" y="3955243"/>
                  <a:pt x="6257357" y="3975474"/>
                </a:cubicBezTo>
                <a:cubicBezTo>
                  <a:pt x="6245091" y="4036737"/>
                  <a:pt x="6237535" y="4029237"/>
                  <a:pt x="6257889" y="4073155"/>
                </a:cubicBezTo>
                <a:cubicBezTo>
                  <a:pt x="6259272" y="4085906"/>
                  <a:pt x="6239882" y="4116397"/>
                  <a:pt x="6237441" y="4126638"/>
                </a:cubicBezTo>
                <a:lnTo>
                  <a:pt x="6245587" y="4172738"/>
                </a:lnTo>
                <a:lnTo>
                  <a:pt x="6235772" y="4176721"/>
                </a:lnTo>
                <a:lnTo>
                  <a:pt x="6233287" y="4195136"/>
                </a:lnTo>
                <a:lnTo>
                  <a:pt x="6234619" y="4280850"/>
                </a:lnTo>
                <a:cubicBezTo>
                  <a:pt x="6239453" y="4320763"/>
                  <a:pt x="6223309" y="4337596"/>
                  <a:pt x="6219318" y="4402526"/>
                </a:cubicBezTo>
                <a:cubicBezTo>
                  <a:pt x="6205466" y="4516209"/>
                  <a:pt x="6216183" y="4588729"/>
                  <a:pt x="6216810" y="4651172"/>
                </a:cubicBezTo>
                <a:cubicBezTo>
                  <a:pt x="6217673" y="4756959"/>
                  <a:pt x="6228654" y="4824005"/>
                  <a:pt x="6225945" y="4916779"/>
                </a:cubicBezTo>
                <a:cubicBezTo>
                  <a:pt x="6217032" y="4993010"/>
                  <a:pt x="6264271" y="4984591"/>
                  <a:pt x="6230174" y="5051379"/>
                </a:cubicBezTo>
                <a:cubicBezTo>
                  <a:pt x="6235713" y="5056951"/>
                  <a:pt x="6239420" y="5163714"/>
                  <a:pt x="6242600" y="5170879"/>
                </a:cubicBezTo>
                <a:lnTo>
                  <a:pt x="6235996" y="5216428"/>
                </a:lnTo>
                <a:lnTo>
                  <a:pt x="6214638" y="5285298"/>
                </a:lnTo>
                <a:cubicBezTo>
                  <a:pt x="6211392" y="5297492"/>
                  <a:pt x="6225576" y="5312063"/>
                  <a:pt x="6228432" y="5317696"/>
                </a:cubicBezTo>
                <a:lnTo>
                  <a:pt x="6246496" y="5398787"/>
                </a:lnTo>
                <a:lnTo>
                  <a:pt x="6244793" y="5399530"/>
                </a:lnTo>
                <a:lnTo>
                  <a:pt x="6241695" y="5406948"/>
                </a:lnTo>
                <a:lnTo>
                  <a:pt x="6267461" y="5499413"/>
                </a:lnTo>
                <a:cubicBezTo>
                  <a:pt x="6285387" y="5533848"/>
                  <a:pt x="6284888" y="5550029"/>
                  <a:pt x="6295987" y="5582659"/>
                </a:cubicBezTo>
                <a:cubicBezTo>
                  <a:pt x="6311253" y="5681724"/>
                  <a:pt x="6295439" y="5695558"/>
                  <a:pt x="6364803" y="5784263"/>
                </a:cubicBezTo>
                <a:cubicBezTo>
                  <a:pt x="6379348" y="5818651"/>
                  <a:pt x="6412475" y="5906802"/>
                  <a:pt x="6423050" y="5922637"/>
                </a:cubicBezTo>
                <a:cubicBezTo>
                  <a:pt x="6445210" y="5973612"/>
                  <a:pt x="6468179" y="6023873"/>
                  <a:pt x="6497767" y="6090108"/>
                </a:cubicBezTo>
                <a:cubicBezTo>
                  <a:pt x="6571895" y="6150548"/>
                  <a:pt x="6572491" y="6236583"/>
                  <a:pt x="6606710" y="6281543"/>
                </a:cubicBezTo>
                <a:cubicBezTo>
                  <a:pt x="6633675" y="6335892"/>
                  <a:pt x="6654357" y="6388782"/>
                  <a:pt x="6667540" y="6443715"/>
                </a:cubicBezTo>
                <a:cubicBezTo>
                  <a:pt x="6685192" y="6466826"/>
                  <a:pt x="6650500" y="6508701"/>
                  <a:pt x="6659722" y="6550105"/>
                </a:cubicBezTo>
                <a:cubicBezTo>
                  <a:pt x="6665926" y="6645044"/>
                  <a:pt x="6669126" y="6627536"/>
                  <a:pt x="6671805" y="6687397"/>
                </a:cubicBezTo>
                <a:cubicBezTo>
                  <a:pt x="6682671" y="6733683"/>
                  <a:pt x="6665210" y="6772117"/>
                  <a:pt x="6669658" y="6806602"/>
                </a:cubicBezTo>
                <a:cubicBezTo>
                  <a:pt x="6661174" y="6812658"/>
                  <a:pt x="6667097" y="6831470"/>
                  <a:pt x="6675783" y="6850325"/>
                </a:cubicBezTo>
                <a:lnTo>
                  <a:pt x="6679704" y="6858000"/>
                </a:lnTo>
                <a:lnTo>
                  <a:pt x="4532241" y="6858000"/>
                </a:lnTo>
                <a:lnTo>
                  <a:pt x="1208596" y="6858000"/>
                </a:lnTo>
                <a:lnTo>
                  <a:pt x="0" y="6858000"/>
                </a:lnTo>
                <a:close/>
              </a:path>
            </a:pathLst>
          </a:custGeom>
        </p:spPr>
      </p:pic>
      <p:sp>
        <p:nvSpPr>
          <p:cNvPr id="3" name="Content Placeholder 2">
            <a:extLst>
              <a:ext uri="{FF2B5EF4-FFF2-40B4-BE49-F238E27FC236}">
                <a16:creationId xmlns:a16="http://schemas.microsoft.com/office/drawing/2014/main" id="{56A92389-8F5E-6DEC-97C7-0241422D866B}"/>
              </a:ext>
            </a:extLst>
          </p:cNvPr>
          <p:cNvSpPr>
            <a:spLocks noGrp="1"/>
          </p:cNvSpPr>
          <p:nvPr>
            <p:ph idx="1"/>
          </p:nvPr>
        </p:nvSpPr>
        <p:spPr>
          <a:xfrm>
            <a:off x="7320465" y="2194102"/>
            <a:ext cx="4140013" cy="3908586"/>
          </a:xfrm>
        </p:spPr>
        <p:txBody>
          <a:bodyPr>
            <a:normAutofit/>
          </a:bodyPr>
          <a:lstStyle/>
          <a:p>
            <a:pPr marL="0" indent="0">
              <a:buNone/>
            </a:pPr>
            <a:r>
              <a:rPr lang="en-US" sz="2000"/>
              <a:t>Dataset: cats.csv</a:t>
            </a:r>
          </a:p>
          <a:p>
            <a:pPr marL="0" indent="0">
              <a:buNone/>
            </a:pPr>
            <a:r>
              <a:rPr lang="en-US" sz="2000"/>
              <a:t>File: cat_survey.ipynb</a:t>
            </a:r>
          </a:p>
          <a:p>
            <a:endParaRPr lang="en-US" sz="2000"/>
          </a:p>
        </p:txBody>
      </p:sp>
    </p:spTree>
    <p:extLst>
      <p:ext uri="{BB962C8B-B14F-4D97-AF65-F5344CB8AC3E}">
        <p14:creationId xmlns:p14="http://schemas.microsoft.com/office/powerpoint/2010/main" val="122642347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A55ED8-01F9-6FD1-3D22-D00052C867A2}"/>
              </a:ext>
            </a:extLst>
          </p:cNvPr>
          <p:cNvSpPr>
            <a:spLocks noGrp="1"/>
          </p:cNvSpPr>
          <p:nvPr>
            <p:ph type="title"/>
          </p:nvPr>
        </p:nvSpPr>
        <p:spPr/>
        <p:txBody>
          <a:bodyPr/>
          <a:lstStyle/>
          <a:p>
            <a:r>
              <a:rPr lang="en-US" dirty="0"/>
              <a:t>To the Code</a:t>
            </a:r>
          </a:p>
        </p:txBody>
      </p:sp>
      <p:sp>
        <p:nvSpPr>
          <p:cNvPr id="3" name="Content Placeholder 2">
            <a:extLst>
              <a:ext uri="{FF2B5EF4-FFF2-40B4-BE49-F238E27FC236}">
                <a16:creationId xmlns:a16="http://schemas.microsoft.com/office/drawing/2014/main" id="{C02BE5D8-6E59-9940-4600-A1291C7659D4}"/>
              </a:ext>
            </a:extLst>
          </p:cNvPr>
          <p:cNvSpPr>
            <a:spLocks noGrp="1"/>
          </p:cNvSpPr>
          <p:nvPr>
            <p:ph idx="1"/>
          </p:nvPr>
        </p:nvSpPr>
        <p:spPr/>
        <p:txBody>
          <a:bodyPr/>
          <a:lstStyle/>
          <a:p>
            <a:pPr marL="0" indent="0">
              <a:buNone/>
            </a:pPr>
            <a:r>
              <a:rPr lang="en-US" sz="2800" dirty="0"/>
              <a:t>Dataset: sciencecat.csv</a:t>
            </a:r>
          </a:p>
          <a:p>
            <a:pPr marL="0" indent="0">
              <a:buNone/>
            </a:pPr>
            <a:r>
              <a:rPr lang="en-US" sz="2800" dirty="0"/>
              <a:t>File: </a:t>
            </a:r>
            <a:r>
              <a:rPr lang="en-US" sz="2800" dirty="0" err="1"/>
              <a:t>science_cat_survey.ipynb</a:t>
            </a:r>
            <a:endParaRPr lang="en-US" sz="2800" dirty="0"/>
          </a:p>
          <a:p>
            <a:endParaRPr lang="en-US" dirty="0"/>
          </a:p>
        </p:txBody>
      </p:sp>
    </p:spTree>
    <p:extLst>
      <p:ext uri="{BB962C8B-B14F-4D97-AF65-F5344CB8AC3E}">
        <p14:creationId xmlns:p14="http://schemas.microsoft.com/office/powerpoint/2010/main" val="12054843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13 Best Scientist Cat Names for your Clever Kitty I Discerning Cat">
            <a:extLst>
              <a:ext uri="{FF2B5EF4-FFF2-40B4-BE49-F238E27FC236}">
                <a16:creationId xmlns:a16="http://schemas.microsoft.com/office/drawing/2014/main" id="{053C3ECE-E383-1981-6700-7C32EC3E187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4635" t="9091" r="8654"/>
          <a:stretch/>
        </p:blipFill>
        <p:spPr bwMode="auto">
          <a:xfrm>
            <a:off x="3522468" y="10"/>
            <a:ext cx="8669532" cy="6857990"/>
          </a:xfrm>
          <a:prstGeom prst="rect">
            <a:avLst/>
          </a:prstGeom>
          <a:noFill/>
          <a:extLst>
            <a:ext uri="{909E8E84-426E-40DD-AFC4-6F175D3DCCD1}">
              <a14:hiddenFill xmlns:a14="http://schemas.microsoft.com/office/drawing/2010/main">
                <a:solidFill>
                  <a:srgbClr val="FFFFFF"/>
                </a:solidFill>
              </a14:hiddenFill>
            </a:ext>
          </a:extLst>
        </p:spPr>
      </p:pic>
      <p:sp>
        <p:nvSpPr>
          <p:cNvPr id="1033" name="Rectangle 1032">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tx1"/>
              </a:gs>
              <a:gs pos="35000">
                <a:schemeClr val="tx1">
                  <a:alpha val="78000"/>
                </a:schemeClr>
              </a:gs>
              <a:gs pos="19000">
                <a:schemeClr val="tx1">
                  <a:alpha val="38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B809870-A867-3574-A5A3-7FF8D32DAF76}"/>
              </a:ext>
            </a:extLst>
          </p:cNvPr>
          <p:cNvSpPr>
            <a:spLocks noGrp="1"/>
          </p:cNvSpPr>
          <p:nvPr>
            <p:ph type="title"/>
          </p:nvPr>
        </p:nvSpPr>
        <p:spPr>
          <a:xfrm>
            <a:off x="371094" y="1161288"/>
            <a:ext cx="3438144" cy="1124712"/>
          </a:xfrm>
        </p:spPr>
        <p:txBody>
          <a:bodyPr anchor="b">
            <a:normAutofit/>
          </a:bodyPr>
          <a:lstStyle/>
          <a:p>
            <a:r>
              <a:rPr lang="en-US" sz="2800">
                <a:solidFill>
                  <a:schemeClr val="bg1"/>
                </a:solidFill>
              </a:rPr>
              <a:t>To The Code!</a:t>
            </a:r>
          </a:p>
        </p:txBody>
      </p:sp>
      <p:sp>
        <p:nvSpPr>
          <p:cNvPr id="1035" name="Rectangle 1034">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037" name="Rectangle 1036">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9144"/>
          </a:xfrm>
          <a:prstGeom prst="rect">
            <a:avLst/>
          </a:prstGeom>
          <a:solidFill>
            <a:schemeClr val="tx1"/>
          </a:solid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760426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51BA4DF-2BD4-4EC2-B1DB-B27C8AC718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0114279-C36C-C985-CB27-6A81FECA2C90}"/>
              </a:ext>
            </a:extLst>
          </p:cNvPr>
          <p:cNvSpPr>
            <a:spLocks noGrp="1"/>
          </p:cNvSpPr>
          <p:nvPr>
            <p:ph type="title"/>
          </p:nvPr>
        </p:nvSpPr>
        <p:spPr>
          <a:xfrm>
            <a:off x="4553733" y="548464"/>
            <a:ext cx="6798541" cy="1675623"/>
          </a:xfrm>
        </p:spPr>
        <p:txBody>
          <a:bodyPr anchor="b">
            <a:normAutofit/>
          </a:bodyPr>
          <a:lstStyle/>
          <a:p>
            <a:r>
              <a:rPr lang="en-US" sz="4000"/>
              <a:t>Jupyter Lab Setup</a:t>
            </a:r>
          </a:p>
        </p:txBody>
      </p:sp>
      <p:pic>
        <p:nvPicPr>
          <p:cNvPr id="5" name="Picture 4" descr="Laboratory glassware containing solution">
            <a:extLst>
              <a:ext uri="{FF2B5EF4-FFF2-40B4-BE49-F238E27FC236}">
                <a16:creationId xmlns:a16="http://schemas.microsoft.com/office/drawing/2014/main" id="{AE087FB6-313C-108C-2B8C-77990B89041D}"/>
              </a:ext>
            </a:extLst>
          </p:cNvPr>
          <p:cNvPicPr>
            <a:picLocks noChangeAspect="1"/>
          </p:cNvPicPr>
          <p:nvPr/>
        </p:nvPicPr>
        <p:blipFill rotWithShape="1">
          <a:blip r:embed="rId2"/>
          <a:srcRect l="4622" r="49484"/>
          <a:stretch/>
        </p:blipFill>
        <p:spPr>
          <a:xfrm>
            <a:off x="1" y="10"/>
            <a:ext cx="4196496" cy="6857990"/>
          </a:xfrm>
          <a:prstGeom prst="rect">
            <a:avLst/>
          </a:prstGeom>
          <a:effectLst/>
        </p:spPr>
      </p:pic>
      <p:sp>
        <p:nvSpPr>
          <p:cNvPr id="3" name="Content Placeholder 2">
            <a:extLst>
              <a:ext uri="{FF2B5EF4-FFF2-40B4-BE49-F238E27FC236}">
                <a16:creationId xmlns:a16="http://schemas.microsoft.com/office/drawing/2014/main" id="{4AC1F2C5-0423-BCC6-9F97-F1FA1A27FC31}"/>
              </a:ext>
            </a:extLst>
          </p:cNvPr>
          <p:cNvSpPr>
            <a:spLocks noGrp="1"/>
          </p:cNvSpPr>
          <p:nvPr>
            <p:ph idx="1"/>
          </p:nvPr>
        </p:nvSpPr>
        <p:spPr>
          <a:xfrm>
            <a:off x="4553734" y="2409830"/>
            <a:ext cx="6798539" cy="3705217"/>
          </a:xfrm>
        </p:spPr>
        <p:txBody>
          <a:bodyPr>
            <a:normAutofit/>
          </a:bodyPr>
          <a:lstStyle/>
          <a:p>
            <a:endParaRPr lang="en-US" sz="2000"/>
          </a:p>
        </p:txBody>
      </p:sp>
    </p:spTree>
    <p:extLst>
      <p:ext uri="{BB962C8B-B14F-4D97-AF65-F5344CB8AC3E}">
        <p14:creationId xmlns:p14="http://schemas.microsoft.com/office/powerpoint/2010/main" val="6199844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F2B9A6-FC27-ED41-CFC5-AC3B30A05559}"/>
              </a:ext>
            </a:extLst>
          </p:cNvPr>
          <p:cNvSpPr>
            <a:spLocks noGrp="1"/>
          </p:cNvSpPr>
          <p:nvPr>
            <p:ph type="title"/>
          </p:nvPr>
        </p:nvSpPr>
        <p:spPr>
          <a:xfrm>
            <a:off x="481013" y="3752849"/>
            <a:ext cx="3290887" cy="2452687"/>
          </a:xfrm>
        </p:spPr>
        <p:txBody>
          <a:bodyPr anchor="ctr">
            <a:normAutofit/>
          </a:bodyPr>
          <a:lstStyle/>
          <a:p>
            <a:r>
              <a:rPr lang="en-US" sz="3600"/>
              <a:t>Visualizations</a:t>
            </a:r>
          </a:p>
        </p:txBody>
      </p:sp>
      <p:pic>
        <p:nvPicPr>
          <p:cNvPr id="5" name="Picture 4">
            <a:extLst>
              <a:ext uri="{FF2B5EF4-FFF2-40B4-BE49-F238E27FC236}">
                <a16:creationId xmlns:a16="http://schemas.microsoft.com/office/drawing/2014/main" id="{5015F31C-2513-C3E6-999B-BDDE7CED3B26}"/>
              </a:ext>
            </a:extLst>
          </p:cNvPr>
          <p:cNvPicPr>
            <a:picLocks noChangeAspect="1"/>
          </p:cNvPicPr>
          <p:nvPr/>
        </p:nvPicPr>
        <p:blipFill rotWithShape="1">
          <a:blip r:embed="rId2"/>
          <a:srcRect t="22534" b="36887"/>
          <a:stretch/>
        </p:blipFill>
        <p:spPr>
          <a:xfrm>
            <a:off x="20" y="10"/>
            <a:ext cx="12191980" cy="3710603"/>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p:spPr>
      </p:pic>
      <p:sp>
        <p:nvSpPr>
          <p:cNvPr id="3" name="Content Placeholder 2">
            <a:extLst>
              <a:ext uri="{FF2B5EF4-FFF2-40B4-BE49-F238E27FC236}">
                <a16:creationId xmlns:a16="http://schemas.microsoft.com/office/drawing/2014/main" id="{8471C126-3912-7E26-36E4-6BB87694D5CF}"/>
              </a:ext>
            </a:extLst>
          </p:cNvPr>
          <p:cNvSpPr>
            <a:spLocks noGrp="1"/>
          </p:cNvSpPr>
          <p:nvPr>
            <p:ph idx="1"/>
          </p:nvPr>
        </p:nvSpPr>
        <p:spPr>
          <a:xfrm>
            <a:off x="4223982" y="3752850"/>
            <a:ext cx="7485413" cy="2452687"/>
          </a:xfrm>
        </p:spPr>
        <p:txBody>
          <a:bodyPr anchor="ctr">
            <a:normAutofit/>
          </a:bodyPr>
          <a:lstStyle/>
          <a:p>
            <a:r>
              <a:rPr lang="en-US" sz="1800" dirty="0"/>
              <a:t>What kinds of visuals can you think of?</a:t>
            </a:r>
          </a:p>
          <a:p>
            <a:r>
              <a:rPr lang="en-US" sz="1800" dirty="0"/>
              <a:t>How do you know what visual to choose?</a:t>
            </a:r>
          </a:p>
          <a:p>
            <a:r>
              <a:rPr lang="en-US" sz="1800" dirty="0"/>
              <a:t>What makes a visual good or bad?</a:t>
            </a:r>
          </a:p>
          <a:p>
            <a:r>
              <a:rPr lang="en-US" sz="1800" dirty="0">
                <a:solidFill>
                  <a:schemeClr val="accent5">
                    <a:lumMod val="75000"/>
                  </a:schemeClr>
                </a:solidFill>
                <a:hlinkClick r:id="rId3" action="ppaction://hlinkfile">
                  <a:extLst>
                    <a:ext uri="{A12FA001-AC4F-418D-AE19-62706E023703}">
                      <ahyp:hlinkClr xmlns:ahyp="http://schemas.microsoft.com/office/drawing/2018/hyperlinkcolor" val="tx"/>
                    </a:ext>
                  </a:extLst>
                </a:hlinkClick>
              </a:rPr>
              <a:t>Visual Vocab</a:t>
            </a:r>
            <a:endParaRPr lang="en-US" sz="1800" dirty="0">
              <a:solidFill>
                <a:schemeClr val="accent5">
                  <a:lumMod val="75000"/>
                </a:schemeClr>
              </a:solidFill>
            </a:endParaRPr>
          </a:p>
        </p:txBody>
      </p:sp>
    </p:spTree>
    <p:extLst>
      <p:ext uri="{BB962C8B-B14F-4D97-AF65-F5344CB8AC3E}">
        <p14:creationId xmlns:p14="http://schemas.microsoft.com/office/powerpoint/2010/main" val="22192283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96B756-0352-DAEC-0B33-DF795C78E984}"/>
              </a:ext>
            </a:extLst>
          </p:cNvPr>
          <p:cNvSpPr>
            <a:spLocks noGrp="1"/>
          </p:cNvSpPr>
          <p:nvPr>
            <p:ph type="title"/>
          </p:nvPr>
        </p:nvSpPr>
        <p:spPr/>
        <p:txBody>
          <a:bodyPr/>
          <a:lstStyle/>
          <a:p>
            <a:r>
              <a:rPr lang="en-US" dirty="0"/>
              <a:t>Good Visuals in the Wild, pt I</a:t>
            </a:r>
          </a:p>
        </p:txBody>
      </p:sp>
      <p:pic>
        <p:nvPicPr>
          <p:cNvPr id="3074" name="Picture 2">
            <a:extLst>
              <a:ext uri="{FF2B5EF4-FFF2-40B4-BE49-F238E27FC236}">
                <a16:creationId xmlns:a16="http://schemas.microsoft.com/office/drawing/2014/main" id="{3B06E181-8AE5-565A-D806-FF6A99E78F9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38200" y="1520825"/>
            <a:ext cx="4570733" cy="4351338"/>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6535F138-D66D-AAA1-A80D-169AF97901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81090" y="1520825"/>
            <a:ext cx="4570733" cy="4351338"/>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E3DE6303-55F2-72E5-F7F8-2625BAD11D0B}"/>
              </a:ext>
            </a:extLst>
          </p:cNvPr>
          <p:cNvSpPr>
            <a:spLocks noGrp="1"/>
          </p:cNvSpPr>
          <p:nvPr>
            <p:ph type="ftr" sz="quarter" idx="11"/>
          </p:nvPr>
        </p:nvSpPr>
        <p:spPr/>
        <p:txBody>
          <a:bodyPr/>
          <a:lstStyle/>
          <a:p>
            <a:r>
              <a:rPr lang="en-US"/>
              <a:t>https://www.juiceanalytics.com/writing/20-best-examples-of-charts-and-graphs</a:t>
            </a:r>
          </a:p>
        </p:txBody>
      </p:sp>
    </p:spTree>
    <p:extLst>
      <p:ext uri="{BB962C8B-B14F-4D97-AF65-F5344CB8AC3E}">
        <p14:creationId xmlns:p14="http://schemas.microsoft.com/office/powerpoint/2010/main" val="26875547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543B5E-29B8-7108-2F5D-30CD5EA5C6B8}"/>
              </a:ext>
            </a:extLst>
          </p:cNvPr>
          <p:cNvSpPr>
            <a:spLocks noGrp="1"/>
          </p:cNvSpPr>
          <p:nvPr>
            <p:ph type="title"/>
          </p:nvPr>
        </p:nvSpPr>
        <p:spPr>
          <a:xfrm>
            <a:off x="4953000" y="365125"/>
            <a:ext cx="6400800" cy="1325563"/>
          </a:xfrm>
        </p:spPr>
        <p:txBody>
          <a:bodyPr/>
          <a:lstStyle/>
          <a:p>
            <a:pPr algn="ctr"/>
            <a:r>
              <a:rPr lang="en-US" dirty="0"/>
              <a:t>Good Visuals in the Wild</a:t>
            </a:r>
            <a:br>
              <a:rPr lang="en-US" dirty="0"/>
            </a:br>
            <a:r>
              <a:rPr lang="en-US" dirty="0"/>
              <a:t>pt II</a:t>
            </a:r>
          </a:p>
        </p:txBody>
      </p:sp>
      <p:sp>
        <p:nvSpPr>
          <p:cNvPr id="4" name="Content Placeholder 3">
            <a:extLst>
              <a:ext uri="{FF2B5EF4-FFF2-40B4-BE49-F238E27FC236}">
                <a16:creationId xmlns:a16="http://schemas.microsoft.com/office/drawing/2014/main" id="{3AB571E5-E633-7EFC-3B61-FD4132A8164D}"/>
              </a:ext>
            </a:extLst>
          </p:cNvPr>
          <p:cNvSpPr>
            <a:spLocks noGrp="1"/>
          </p:cNvSpPr>
          <p:nvPr>
            <p:ph sz="half" idx="2"/>
          </p:nvPr>
        </p:nvSpPr>
        <p:spPr/>
        <p:txBody>
          <a:bodyPr/>
          <a:lstStyle/>
          <a:p>
            <a:r>
              <a:rPr lang="en-US" dirty="0"/>
              <a:t>Want some more examples of good visualizations?</a:t>
            </a:r>
          </a:p>
          <a:p>
            <a:pPr lvl="1"/>
            <a:r>
              <a:rPr lang="en-US" dirty="0">
                <a:solidFill>
                  <a:schemeClr val="accent5">
                    <a:lumMod val="75000"/>
                  </a:schemeClr>
                </a:solidFill>
                <a:hlinkClick r:id="rId2">
                  <a:extLst>
                    <a:ext uri="{A12FA001-AC4F-418D-AE19-62706E023703}">
                      <ahyp:hlinkClr xmlns:ahyp="http://schemas.microsoft.com/office/drawing/2018/hyperlinkcolor" val="tx"/>
                    </a:ext>
                  </a:extLst>
                </a:hlinkClick>
              </a:rPr>
              <a:t>Guidelines for Good Visualizations</a:t>
            </a:r>
            <a:endParaRPr lang="en-US" dirty="0">
              <a:solidFill>
                <a:schemeClr val="accent5">
                  <a:lumMod val="75000"/>
                </a:schemeClr>
              </a:solidFill>
            </a:endParaRPr>
          </a:p>
          <a:p>
            <a:pPr lvl="1"/>
            <a:r>
              <a:rPr lang="en-US" dirty="0">
                <a:solidFill>
                  <a:schemeClr val="accent5">
                    <a:lumMod val="75000"/>
                  </a:schemeClr>
                </a:solidFill>
                <a:hlinkClick r:id="rId3">
                  <a:extLst>
                    <a:ext uri="{A12FA001-AC4F-418D-AE19-62706E023703}">
                      <ahyp:hlinkClr xmlns:ahyp="http://schemas.microsoft.com/office/drawing/2018/hyperlinkcolor" val="tx"/>
                    </a:ext>
                  </a:extLst>
                </a:hlinkClick>
              </a:rPr>
              <a:t>MIT: How to Make Better Infographics</a:t>
            </a:r>
            <a:endParaRPr lang="en-US" dirty="0">
              <a:solidFill>
                <a:schemeClr val="accent5">
                  <a:lumMod val="75000"/>
                </a:schemeClr>
              </a:solidFill>
            </a:endParaRPr>
          </a:p>
        </p:txBody>
      </p:sp>
      <p:sp>
        <p:nvSpPr>
          <p:cNvPr id="5" name="Footer Placeholder 4">
            <a:extLst>
              <a:ext uri="{FF2B5EF4-FFF2-40B4-BE49-F238E27FC236}">
                <a16:creationId xmlns:a16="http://schemas.microsoft.com/office/drawing/2014/main" id="{692D18EA-AA54-831C-5AC8-FCA2592DB830}"/>
              </a:ext>
            </a:extLst>
          </p:cNvPr>
          <p:cNvSpPr>
            <a:spLocks noGrp="1"/>
          </p:cNvSpPr>
          <p:nvPr>
            <p:ph type="ftr" sz="quarter" idx="11"/>
          </p:nvPr>
        </p:nvSpPr>
        <p:spPr>
          <a:xfrm>
            <a:off x="7255943" y="6356350"/>
            <a:ext cx="4114800" cy="365125"/>
          </a:xfrm>
        </p:spPr>
        <p:txBody>
          <a:bodyPr/>
          <a:lstStyle/>
          <a:p>
            <a:r>
              <a:rPr lang="en-US" dirty="0"/>
              <a:t>https://www.visualcapitalist.com/visualized-the-worlds-population-at-8-billion/</a:t>
            </a:r>
          </a:p>
        </p:txBody>
      </p:sp>
      <p:pic>
        <p:nvPicPr>
          <p:cNvPr id="2050" name="Picture 2" descr="Data visualization showing a population breakdown of the world's countries in 2022">
            <a:hlinkClick r:id="rId4"/>
            <a:extLst>
              <a:ext uri="{FF2B5EF4-FFF2-40B4-BE49-F238E27FC236}">
                <a16:creationId xmlns:a16="http://schemas.microsoft.com/office/drawing/2014/main" id="{C540D9B7-1CAC-8C15-2655-F07367FF844F}"/>
              </a:ext>
            </a:extLst>
          </p:cNvPr>
          <p:cNvPicPr>
            <a:picLocks noGrp="1" noChangeAspect="1" noChangeArrowheads="1"/>
          </p:cNvPicPr>
          <p:nvPr>
            <p:ph sz="half" idx="1"/>
          </p:nvPr>
        </p:nvPicPr>
        <p:blipFill>
          <a:blip r:embed="rId5">
            <a:extLst>
              <a:ext uri="{28A0092B-C50C-407E-A947-70E740481C1C}">
                <a14:useLocalDpi xmlns:a14="http://schemas.microsoft.com/office/drawing/2010/main" val="0"/>
              </a:ext>
            </a:extLst>
          </a:blip>
          <a:srcRect/>
          <a:stretch>
            <a:fillRect/>
          </a:stretch>
        </p:blipFill>
        <p:spPr bwMode="auto">
          <a:xfrm>
            <a:off x="0" y="-1"/>
            <a:ext cx="4436533" cy="68559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49955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1" name="Rectangle 10">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801295-3D78-B408-F9F1-ED44CE4A2E7B}"/>
              </a:ext>
            </a:extLst>
          </p:cNvPr>
          <p:cNvSpPr>
            <a:spLocks noGrp="1"/>
          </p:cNvSpPr>
          <p:nvPr>
            <p:ph type="title"/>
          </p:nvPr>
        </p:nvSpPr>
        <p:spPr>
          <a:xfrm>
            <a:off x="1043631" y="809898"/>
            <a:ext cx="9942716" cy="1554480"/>
          </a:xfrm>
        </p:spPr>
        <p:txBody>
          <a:bodyPr anchor="ctr">
            <a:normAutofit/>
          </a:bodyPr>
          <a:lstStyle/>
          <a:p>
            <a:r>
              <a:rPr lang="en-US" sz="4800" dirty="0"/>
              <a:t>What Makes a Good Visual?</a:t>
            </a:r>
          </a:p>
        </p:txBody>
      </p:sp>
      <p:sp>
        <p:nvSpPr>
          <p:cNvPr id="3" name="Content Placeholder 2">
            <a:extLst>
              <a:ext uri="{FF2B5EF4-FFF2-40B4-BE49-F238E27FC236}">
                <a16:creationId xmlns:a16="http://schemas.microsoft.com/office/drawing/2014/main" id="{95FA2FF2-74BA-F91F-C52E-A588687A9C83}"/>
              </a:ext>
            </a:extLst>
          </p:cNvPr>
          <p:cNvSpPr>
            <a:spLocks noGrp="1"/>
          </p:cNvSpPr>
          <p:nvPr>
            <p:ph idx="1"/>
          </p:nvPr>
        </p:nvSpPr>
        <p:spPr>
          <a:xfrm>
            <a:off x="1045028" y="3017522"/>
            <a:ext cx="9941319" cy="3124658"/>
          </a:xfrm>
        </p:spPr>
        <p:txBody>
          <a:bodyPr anchor="ctr">
            <a:normAutofit lnSpcReduction="10000"/>
          </a:bodyPr>
          <a:lstStyle/>
          <a:p>
            <a:r>
              <a:rPr lang="en-US" sz="2400" dirty="0"/>
              <a:t>Know what you are trying to communicate</a:t>
            </a:r>
          </a:p>
          <a:p>
            <a:pPr lvl="1"/>
            <a:r>
              <a:rPr lang="en-US" sz="2000" dirty="0"/>
              <a:t>This will inform chart type, whether ordering is important, if guidelines would be useful, etc.</a:t>
            </a:r>
          </a:p>
          <a:p>
            <a:r>
              <a:rPr lang="en-US" sz="2400" dirty="0"/>
              <a:t>Understand your audience</a:t>
            </a:r>
          </a:p>
          <a:p>
            <a:pPr lvl="1"/>
            <a:r>
              <a:rPr lang="en-US" sz="2000" dirty="0"/>
              <a:t>Can inform labelling – technical vs. not technical, for example</a:t>
            </a:r>
          </a:p>
          <a:p>
            <a:r>
              <a:rPr lang="en-US" sz="2400" dirty="0"/>
              <a:t>Think about use of blank space vs. visual clutter</a:t>
            </a:r>
          </a:p>
          <a:p>
            <a:r>
              <a:rPr lang="en-US" sz="2400" dirty="0"/>
              <a:t>Use of color / accessibility</a:t>
            </a:r>
          </a:p>
          <a:p>
            <a:r>
              <a:rPr lang="en-US" sz="2400" dirty="0"/>
              <a:t>Resilience to changes in data</a:t>
            </a:r>
          </a:p>
          <a:p>
            <a:endParaRPr lang="en-US" sz="2400" dirty="0"/>
          </a:p>
        </p:txBody>
      </p:sp>
      <p:cxnSp>
        <p:nvCxnSpPr>
          <p:cNvPr id="17" name="Straight Connector 16">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0017055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 2013 - 2022</Template>
  <TotalTime>710</TotalTime>
  <Words>1332</Words>
  <Application>Microsoft Office PowerPoint</Application>
  <PresentationFormat>Widescreen</PresentationFormat>
  <Paragraphs>166</Paragraphs>
  <Slides>33</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33</vt:i4>
      </vt:variant>
    </vt:vector>
  </HeadingPairs>
  <TitlesOfParts>
    <vt:vector size="37" baseType="lpstr">
      <vt:lpstr>Arial</vt:lpstr>
      <vt:lpstr>Calibri</vt:lpstr>
      <vt:lpstr>Calibri Light</vt:lpstr>
      <vt:lpstr>Office Theme</vt:lpstr>
      <vt:lpstr>Data Visualization Using Python</vt:lpstr>
      <vt:lpstr>Intro Questions</vt:lpstr>
      <vt:lpstr>Data Jobs</vt:lpstr>
      <vt:lpstr>To The Code!</vt:lpstr>
      <vt:lpstr>Jupyter Lab Setup</vt:lpstr>
      <vt:lpstr>Visualizations</vt:lpstr>
      <vt:lpstr>Good Visuals in the Wild, pt I</vt:lpstr>
      <vt:lpstr>Good Visuals in the Wild pt II</vt:lpstr>
      <vt:lpstr>What Makes a Good Visual?</vt:lpstr>
      <vt:lpstr>Common Errors in Visualizations</vt:lpstr>
      <vt:lpstr>Bad Visuals in the Wild, pt I</vt:lpstr>
      <vt:lpstr>Bad Visuals in the Wild, pt II</vt:lpstr>
      <vt:lpstr>Python Libraries</vt:lpstr>
      <vt:lpstr>What Kinds of Libraries are There?</vt:lpstr>
      <vt:lpstr>How to use Python to Make Visuals?</vt:lpstr>
      <vt:lpstr>To The Code!</vt:lpstr>
      <vt:lpstr>Let’s Make Some Visuals!</vt:lpstr>
      <vt:lpstr>Reference:  Loading Data &amp; ‘What Now?’</vt:lpstr>
      <vt:lpstr>Clean vs Messy Data</vt:lpstr>
      <vt:lpstr>Let’s Make Some More Visuals!</vt:lpstr>
      <vt:lpstr>To The Code!</vt:lpstr>
      <vt:lpstr>Making Visuals With Less Than Perfect Data</vt:lpstr>
      <vt:lpstr>Handling Missing Data</vt:lpstr>
      <vt:lpstr>To The Code!</vt:lpstr>
      <vt:lpstr>Visuals: Choose Your Own Adventure!</vt:lpstr>
      <vt:lpstr>To The Code!</vt:lpstr>
      <vt:lpstr>PowerPoint Presentation</vt:lpstr>
      <vt:lpstr>To The Code!</vt:lpstr>
      <vt:lpstr>PowerPoint Presentation</vt:lpstr>
      <vt:lpstr>To The Code!</vt:lpstr>
      <vt:lpstr>PowerPoint Presentation</vt:lpstr>
      <vt:lpstr>To The Code!</vt:lpstr>
      <vt:lpstr>To the Code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Visualization Using Python</dc:title>
  <dc:creator>Erin Howland</dc:creator>
  <cp:lastModifiedBy>Erin Howland</cp:lastModifiedBy>
  <cp:revision>24</cp:revision>
  <dcterms:created xsi:type="dcterms:W3CDTF">2023-05-30T17:37:31Z</dcterms:created>
  <dcterms:modified xsi:type="dcterms:W3CDTF">2023-07-07T23:56:00Z</dcterms:modified>
</cp:coreProperties>
</file>